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5" r:id="rId2"/>
    <p:sldId id="372" r:id="rId3"/>
    <p:sldId id="405" r:id="rId4"/>
    <p:sldId id="413" r:id="rId5"/>
    <p:sldId id="414" r:id="rId6"/>
    <p:sldId id="402" r:id="rId7"/>
    <p:sldId id="407" r:id="rId8"/>
    <p:sldId id="403" r:id="rId9"/>
    <p:sldId id="404" r:id="rId10"/>
    <p:sldId id="409" r:id="rId11"/>
    <p:sldId id="359" r:id="rId12"/>
    <p:sldId id="361" r:id="rId13"/>
    <p:sldId id="411" r:id="rId14"/>
    <p:sldId id="366" r:id="rId15"/>
    <p:sldId id="415" r:id="rId16"/>
    <p:sldId id="416" r:id="rId17"/>
    <p:sldId id="417" r:id="rId18"/>
    <p:sldId id="41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8">
          <p15:clr>
            <a:srgbClr val="A4A3A4"/>
          </p15:clr>
        </p15:guide>
        <p15:guide id="2" pos="349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27"/>
    <a:srgbClr val="E9EDF4"/>
    <a:srgbClr val="71893F"/>
    <a:srgbClr val="595959"/>
    <a:srgbClr val="B66D31"/>
    <a:srgbClr val="385D8A"/>
    <a:srgbClr val="5C4776"/>
    <a:srgbClr val="9BBB59"/>
    <a:srgbClr val="F7964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33" autoAdjust="0"/>
    <p:restoredTop sz="98113" autoAdjust="0"/>
  </p:normalViewPr>
  <p:slideViewPr>
    <p:cSldViewPr snapToGrid="0" snapToObjects="1">
      <p:cViewPr>
        <p:scale>
          <a:sx n="94" d="100"/>
          <a:sy n="94" d="100"/>
        </p:scale>
        <p:origin x="-1680" y="-488"/>
      </p:cViewPr>
      <p:guideLst>
        <p:guide orient="horz" pos="728"/>
        <p:guide pos="34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45D357-652C-AB41-8F95-13024464AB70}" type="datetimeFigureOut">
              <a:rPr lang="en-US" smtClean="0"/>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3F35C4-CC97-7840-A522-E4995AD001E3}" type="slidenum">
              <a:rPr lang="en-US" smtClean="0"/>
              <a:t>‹#›</a:t>
            </a:fld>
            <a:endParaRPr lang="en-US"/>
          </a:p>
        </p:txBody>
      </p:sp>
    </p:spTree>
    <p:extLst>
      <p:ext uri="{BB962C8B-B14F-4D97-AF65-F5344CB8AC3E}">
        <p14:creationId xmlns:p14="http://schemas.microsoft.com/office/powerpoint/2010/main" val="351559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B5C11-D0F1-1F46-B28E-9084657905D0}"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0329C-91F7-CD43-B485-EB526DB269DE}" type="slidenum">
              <a:rPr lang="en-US" smtClean="0"/>
              <a:t>‹#›</a:t>
            </a:fld>
            <a:endParaRPr lang="en-US"/>
          </a:p>
        </p:txBody>
      </p:sp>
    </p:spTree>
    <p:extLst>
      <p:ext uri="{BB962C8B-B14F-4D97-AF65-F5344CB8AC3E}">
        <p14:creationId xmlns:p14="http://schemas.microsoft.com/office/powerpoint/2010/main" val="316472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A0329C-91F7-CD43-B485-EB526DB269DE}" type="slidenum">
              <a:rPr lang="en-US" smtClean="0"/>
              <a:t>2</a:t>
            </a:fld>
            <a:endParaRPr lang="en-US"/>
          </a:p>
        </p:txBody>
      </p:sp>
    </p:spTree>
    <p:extLst>
      <p:ext uri="{BB962C8B-B14F-4D97-AF65-F5344CB8AC3E}">
        <p14:creationId xmlns:p14="http://schemas.microsoft.com/office/powerpoint/2010/main" val="14932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GBIF has identified 5 focus</a:t>
            </a:r>
            <a:r>
              <a:rPr lang="da-DK" baseline="0" dirty="0"/>
              <a:t> priorities for the next few years</a:t>
            </a:r>
          </a:p>
        </p:txBody>
      </p:sp>
      <p:sp>
        <p:nvSpPr>
          <p:cNvPr id="4" name="Slide Number Placeholder 3"/>
          <p:cNvSpPr>
            <a:spLocks noGrp="1"/>
          </p:cNvSpPr>
          <p:nvPr>
            <p:ph type="sldNum" sz="quarter" idx="10"/>
          </p:nvPr>
        </p:nvSpPr>
        <p:spPr/>
        <p:txBody>
          <a:bodyPr/>
          <a:lstStyle/>
          <a:p>
            <a:fld id="{37A0329C-91F7-CD43-B485-EB526DB269DE}" type="slidenum">
              <a:rPr lang="en-US" smtClean="0"/>
              <a:t>3</a:t>
            </a:fld>
            <a:endParaRPr lang="en-US"/>
          </a:p>
        </p:txBody>
      </p:sp>
    </p:spTree>
    <p:extLst>
      <p:ext uri="{BB962C8B-B14F-4D97-AF65-F5344CB8AC3E}">
        <p14:creationId xmlns:p14="http://schemas.microsoft.com/office/powerpoint/2010/main" val="286222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0329C-91F7-CD43-B485-EB526DB269DE}" type="slidenum">
              <a:rPr lang="en-US" smtClean="0"/>
              <a:t>5</a:t>
            </a:fld>
            <a:endParaRPr lang="en-US"/>
          </a:p>
        </p:txBody>
      </p:sp>
    </p:spTree>
    <p:extLst>
      <p:ext uri="{BB962C8B-B14F-4D97-AF65-F5344CB8AC3E}">
        <p14:creationId xmlns:p14="http://schemas.microsoft.com/office/powerpoint/2010/main" val="26013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0329C-91F7-CD43-B485-EB526DB269DE}" type="slidenum">
              <a:rPr lang="en-US" smtClean="0"/>
              <a:t>16</a:t>
            </a:fld>
            <a:endParaRPr lang="en-US"/>
          </a:p>
        </p:txBody>
      </p:sp>
    </p:spTree>
    <p:extLst>
      <p:ext uri="{BB962C8B-B14F-4D97-AF65-F5344CB8AC3E}">
        <p14:creationId xmlns:p14="http://schemas.microsoft.com/office/powerpoint/2010/main" val="87991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62" y="4860774"/>
            <a:ext cx="5679778" cy="4605910"/>
          </a:xfrm>
          <a:prstGeom prst="rect">
            <a:avLst/>
          </a:prstGeom>
        </p:spPr>
        <p:txBody>
          <a:bodyPr/>
          <a:lstStyle/>
          <a:p>
            <a:r>
              <a:rPr lang="en-GB" dirty="0"/>
              <a:t>GBIF exists to facilitate free and open access to biodiversity data in support of science and, through science, of science-based policy.  The original OECD proposal for GBIF included an expansive vision for biodiversity content, including many areas which are now the domain of other international biodiversity informatics activities, including the Catalogue of Life, the </a:t>
            </a:r>
            <a:r>
              <a:rPr lang="en-GB" dirty="0" err="1"/>
              <a:t>Encyclopedia</a:t>
            </a:r>
            <a:r>
              <a:rPr lang="en-GB" dirty="0"/>
              <a:t> of Life, the Biodiversity Heritage Library and others.  </a:t>
            </a:r>
          </a:p>
          <a:p>
            <a:endParaRPr lang="en-GB" dirty="0"/>
          </a:p>
          <a:p>
            <a:r>
              <a:rPr lang="en-GB" dirty="0"/>
              <a:t>GBIF itself serves as the global aggregation point for primary data on the occurrence of species, deriving mainly from natural history specimens and field observations.  These data remain under the control of data publishing institutions located around the world.  GBIF’s central services enable the data to be brought together and organised consistently to support user searches and downloads and to deliver basic GIS capability.  Increasing numbers of peer-reviewed articles document research based on GBIF-mediated </a:t>
            </a:r>
            <a:r>
              <a:rPr lang="en-GB"/>
              <a:t>data.</a:t>
            </a:r>
          </a:p>
          <a:p>
            <a:endParaRPr lang="en-GB" dirty="0"/>
          </a:p>
          <a:p>
            <a:r>
              <a:rPr lang="en-GB" dirty="0"/>
              <a:t>GBIF has demonstrated the capability and effectiveness of its global network and of these data integration tools.  Focus is now turning to improved understanding of the coverage and gaps in available data and to prioritising delivery of key data sets of high value to research.  These priorities will include incorporating more detail on the sampling events from which many data records derive and on the representation of species abundance.  GBIF will also work more closely with other biodiversity informatics activities to improve the interoperability between species occurrence data and other classes of biodiversity data. </a:t>
            </a:r>
          </a:p>
          <a:p>
            <a:endParaRPr lang="en-GB" dirty="0"/>
          </a:p>
        </p:txBody>
      </p:sp>
      <p:sp>
        <p:nvSpPr>
          <p:cNvPr id="4" name="Slide Number Placeholder 3"/>
          <p:cNvSpPr>
            <a:spLocks noGrp="1"/>
          </p:cNvSpPr>
          <p:nvPr>
            <p:ph type="sldNum" sz="quarter" idx="10"/>
          </p:nvPr>
        </p:nvSpPr>
        <p:spPr/>
        <p:txBody>
          <a:bodyPr/>
          <a:lstStyle/>
          <a:p>
            <a:pPr>
              <a:defRPr/>
            </a:pPr>
            <a:fld id="{9A99AE49-3185-430F-9CDD-024E1AAD24CB}" type="slidenum">
              <a:rPr lang="en-GB" smtClean="0"/>
              <a:pPr>
                <a:defRPr/>
              </a:pPr>
              <a:t>18</a:t>
            </a:fld>
            <a:endParaRPr lang="en-GB"/>
          </a:p>
        </p:txBody>
      </p:sp>
    </p:spTree>
    <p:extLst>
      <p:ext uri="{BB962C8B-B14F-4D97-AF65-F5344CB8AC3E}">
        <p14:creationId xmlns:p14="http://schemas.microsoft.com/office/powerpoint/2010/main" val="2166253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098" name="Picture 2" descr="C:\Users\dhobern\Downloads\4033452983_c6660e119a_o.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528008"/>
            <a:ext cx="9143248" cy="29156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440597" y="632460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8"/>
            <a:ext cx="8053388" cy="323851"/>
          </a:xfrm>
        </p:spPr>
        <p:txBody>
          <a:bodyPr lIns="0">
            <a:normAutofit/>
          </a:bodyPr>
          <a:lstStyle>
            <a:lvl1pPr marL="0" indent="0" algn="r">
              <a:buNone/>
              <a:defRPr sz="900" b="0" i="1"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Ochotona princeps (Richardson, 1828), American </a:t>
            </a:r>
            <a:r>
              <a:rPr lang="en-US" dirty="0" err="1"/>
              <a:t>Pika</a:t>
            </a:r>
            <a:r>
              <a:rPr lang="en-US" dirty="0"/>
              <a:t>, Rocky Mountain National Park, Colorado, USA, 21 September 2016</a:t>
            </a:r>
          </a:p>
        </p:txBody>
      </p:sp>
      <p:sp>
        <p:nvSpPr>
          <p:cNvPr id="2" name="Title 1"/>
          <p:cNvSpPr>
            <a:spLocks noGrp="1"/>
          </p:cNvSpPr>
          <p:nvPr>
            <p:ph type="title" hasCustomPrompt="1"/>
          </p:nvPr>
        </p:nvSpPr>
        <p:spPr>
          <a:xfrm>
            <a:off x="440597" y="2184401"/>
            <a:ext cx="8054116" cy="3234267"/>
          </a:xfrm>
        </p:spPr>
        <p:txBody>
          <a:bodyPr anchor="b" anchorCtr="0">
            <a:noAutofit/>
          </a:bodyPr>
          <a:lstStyle>
            <a:lvl1pPr algn="l">
              <a:defRPr sz="4400" b="1" i="0" cap="none" baseline="0">
                <a:solidFill>
                  <a:srgbClr val="328127"/>
                </a:solidFill>
                <a:latin typeface="Arial"/>
                <a:cs typeface="Arial"/>
              </a:defRPr>
            </a:lvl1pPr>
          </a:lstStyle>
          <a:p>
            <a:r>
              <a:rPr lang="da-DK" dirty="0"/>
              <a:t>Title</a:t>
            </a:r>
            <a:endParaRPr lang="en-US" dirty="0"/>
          </a:p>
        </p:txBody>
      </p:sp>
      <p:sp>
        <p:nvSpPr>
          <p:cNvPr id="3" name="Text Placeholder 2"/>
          <p:cNvSpPr>
            <a:spLocks noGrp="1"/>
          </p:cNvSpPr>
          <p:nvPr>
            <p:ph type="body" idx="1" hasCustomPrompt="1"/>
          </p:nvPr>
        </p:nvSpPr>
        <p:spPr>
          <a:xfrm>
            <a:off x="440597" y="5503334"/>
            <a:ext cx="8054116" cy="718991"/>
          </a:xfrm>
        </p:spPr>
        <p:txBody>
          <a:bodyPr lIns="0" rIns="0" anchor="b">
            <a:noAutofit/>
          </a:bodyPr>
          <a:lstStyle>
            <a:lvl1pPr marL="0" indent="0" algn="r">
              <a:lnSpc>
                <a:spcPct val="100000"/>
              </a:lnSpc>
              <a:spcBef>
                <a:spcPts val="0"/>
              </a:spcBef>
              <a:spcAft>
                <a:spcPts val="0"/>
              </a:spcAft>
              <a:buNone/>
              <a:defRPr sz="2400" b="0" i="1" kern="1000" cap="none" spc="-50">
                <a:solidFill>
                  <a:schemeClr val="tx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Donald Hobern</a:t>
            </a:r>
            <a:br>
              <a:rPr lang="en-US" dirty="0"/>
            </a:br>
            <a:r>
              <a:rPr lang="en-US" dirty="0"/>
              <a:t>GBIF Executive Secretary</a:t>
            </a:r>
          </a:p>
        </p:txBody>
      </p:sp>
      <p:pic>
        <p:nvPicPr>
          <p:cNvPr id="4" name="Picture 3" descr="GBIF-2015-full.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7317" y="80208"/>
            <a:ext cx="3810000" cy="1447800"/>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l="-8"/>
          <a:stretch/>
        </p:blipFill>
        <p:spPr>
          <a:xfrm>
            <a:off x="-753" y="1528008"/>
            <a:ext cx="9144000" cy="2915656"/>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528008"/>
            <a:ext cx="9144000" cy="2915656"/>
          </a:xfrm>
          <a:prstGeom prst="rect">
            <a:avLst/>
          </a:prstGeom>
        </p:spPr>
      </p:pic>
    </p:spTree>
    <p:extLst>
      <p:ext uri="{BB962C8B-B14F-4D97-AF65-F5344CB8AC3E}">
        <p14:creationId xmlns:p14="http://schemas.microsoft.com/office/powerpoint/2010/main" val="70431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502720"/>
          </a:xfrm>
        </p:spPr>
        <p:txBody>
          <a:bodyPr anchor="t" anchorCtr="0">
            <a:normAutofit/>
          </a:bodyPr>
          <a:lstStyle>
            <a:lvl1pPr algn="l">
              <a:defRPr sz="2800" b="1" cap="all">
                <a:solidFill>
                  <a:srgbClr val="328127"/>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473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20410"/>
            <a:ext cx="4040188" cy="45065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7" y="87473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20410"/>
            <a:ext cx="4041775" cy="45065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cxnSp>
        <p:nvCxnSpPr>
          <p:cNvPr id="13" name="Straight Connector 12"/>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75783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2800" b="1" cap="all">
                <a:solidFill>
                  <a:srgbClr val="328127"/>
                </a:solidFill>
              </a:defRPr>
            </a:lvl1pPr>
          </a:lstStyle>
          <a:p>
            <a:r>
              <a:rPr lang="en-US"/>
              <a:t>Click to edit Master title style</a:t>
            </a:r>
            <a:endParaRPr lang="en-US" dirty="0"/>
          </a:p>
        </p:txBody>
      </p:sp>
      <p:cxnSp>
        <p:nvCxnSpPr>
          <p:cNvPr id="6" name="Straight Connector 5"/>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45220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4813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Centere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Autofit/>
          </a:bodyPr>
          <a:lstStyle>
            <a:lvl1pPr>
              <a:defRPr sz="4800">
                <a:solidFill>
                  <a:srgbClr val="339837"/>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4353858"/>
            <a:ext cx="6400800" cy="1606679"/>
          </a:xfrm>
        </p:spPr>
        <p:txBody>
          <a:bodyPr/>
          <a:lstStyle>
            <a:lvl1pPr marL="0" indent="0" algn="ctr">
              <a:buNone/>
              <a:defRPr>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6" name="Straight Connector 5"/>
          <p:cNvCxnSpPr/>
          <p:nvPr userDrawn="1"/>
        </p:nvCxnSpPr>
        <p:spPr>
          <a:xfrm>
            <a:off x="440598" y="6349719"/>
            <a:ext cx="7157051"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373861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0E1029-FB9B-4633-ADC4-10341B4E6EA4}" type="datetime1">
              <a:rPr lang="en-US"/>
              <a:pPr>
                <a:defRPr/>
              </a:pPr>
              <a:t>10/11/16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C4666D-B501-499E-8043-AA1A5F1E3E95}" type="slidenum">
              <a:rPr lang="en-US"/>
              <a:pPr>
                <a:defRPr/>
              </a:pPr>
              <a:t>‹#›</a:t>
            </a:fld>
            <a:endParaRPr lang="en-US"/>
          </a:p>
        </p:txBody>
      </p:sp>
    </p:spTree>
    <p:extLst>
      <p:ext uri="{BB962C8B-B14F-4D97-AF65-F5344CB8AC3E}">
        <p14:creationId xmlns:p14="http://schemas.microsoft.com/office/powerpoint/2010/main" val="168709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793915"/>
          </a:xfrm>
        </p:spPr>
        <p:txBody>
          <a:bodyPr anchor="t">
            <a:normAutofit/>
          </a:bodyPr>
          <a:lstStyle>
            <a:lvl1pPr algn="l">
              <a:defRPr sz="2800" b="1">
                <a:solidFill>
                  <a:srgbClr val="328127"/>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309689"/>
            <a:ext cx="8229600" cy="4816476"/>
          </a:xfrm>
        </p:spPr>
        <p:txBody>
          <a:bodyPr/>
          <a:lstStyle>
            <a:lvl1pPr>
              <a:defRPr sz="3200">
                <a:solidFill>
                  <a:schemeClr val="tx1"/>
                </a:solidFill>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25620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rk programme updat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1"/>
            <a:ext cx="4038600" cy="4449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1"/>
            <a:ext cx="4038600" cy="44497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
        <p:nvSpPr>
          <p:cNvPr id="9" name="Content Placeholder 20"/>
          <p:cNvSpPr>
            <a:spLocks noGrp="1"/>
          </p:cNvSpPr>
          <p:nvPr>
            <p:ph sz="quarter" idx="18" hasCustomPrompt="1"/>
          </p:nvPr>
        </p:nvSpPr>
        <p:spPr>
          <a:xfrm>
            <a:off x="1130300" y="927100"/>
            <a:ext cx="7556500" cy="749300"/>
          </a:xfrm>
          <a:solidFill>
            <a:srgbClr val="E0FFFF"/>
          </a:solidFill>
        </p:spPr>
        <p:txBody>
          <a:bodyPr/>
          <a:lstStyle>
            <a:lvl1pPr>
              <a:defRPr sz="1800" b="0" i="1">
                <a:solidFill>
                  <a:srgbClr val="1086C1"/>
                </a:solidFill>
                <a:latin typeface="Arial"/>
                <a:cs typeface="Arial"/>
              </a:defRPr>
            </a:lvl1pPr>
          </a:lstStyle>
          <a:p>
            <a:pPr lvl="0"/>
            <a:r>
              <a:rPr lang="en-US"/>
              <a:t>Subhed</a:t>
            </a:r>
          </a:p>
        </p:txBody>
      </p:sp>
      <p:sp>
        <p:nvSpPr>
          <p:cNvPr id="12" name="Text Placeholder 22"/>
          <p:cNvSpPr>
            <a:spLocks noGrp="1"/>
          </p:cNvSpPr>
          <p:nvPr>
            <p:ph type="body" sz="quarter" idx="16" hasCustomPrompt="1"/>
          </p:nvPr>
        </p:nvSpPr>
        <p:spPr>
          <a:xfrm>
            <a:off x="-104635" y="-10949"/>
            <a:ext cx="550800" cy="7007225"/>
          </a:xfrm>
        </p:spPr>
        <p:txBody>
          <a:bodyPr vert="vert270" lIns="0" tIns="36000" rIns="0" bIns="36000">
            <a:noAutofit/>
          </a:bodyPr>
          <a:lstStyle>
            <a:lvl1pPr marL="0" algn="r" defTabSz="457200" rtl="0" eaLnBrk="1" latinLnBrk="0" hangingPunct="1">
              <a:defRPr lang="en-US" sz="4000" kern="1200" dirty="0" smtClean="0">
                <a:solidFill>
                  <a:srgbClr val="FDB002">
                    <a:alpha val="32000"/>
                  </a:srgbClr>
                </a:solidFill>
                <a:latin typeface="Arial"/>
                <a:ea typeface="+mn-ea"/>
                <a:cs typeface="Arial"/>
              </a:defRPr>
            </a:lvl1pPr>
          </a:lstStyle>
          <a:p>
            <a:pPr lvl="0"/>
            <a:r>
              <a:rPr lang="en-US" dirty="0"/>
              <a:t>topic</a:t>
            </a:r>
          </a:p>
        </p:txBody>
      </p:sp>
    </p:spTree>
    <p:extLst>
      <p:ext uri="{BB962C8B-B14F-4D97-AF65-F5344CB8AC3E}">
        <p14:creationId xmlns:p14="http://schemas.microsoft.com/office/powerpoint/2010/main" val="118952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oid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95050"/>
          </a:xfrm>
        </p:spPr>
        <p:txBody>
          <a:bodyPr/>
          <a:lstStyle>
            <a:lvl1pPr>
              <a:defRPr>
                <a:solidFill>
                  <a:srgbClr val="328127"/>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57203" y="1309688"/>
            <a:ext cx="3765248" cy="4664629"/>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283370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7"/>
            <a:ext cx="8686800" cy="563563"/>
          </a:xfrm>
          <a:noFill/>
        </p:spPr>
        <p:txBody>
          <a:bodyPr lIns="457200" anchor="t">
            <a:normAutofit/>
          </a:bodyPr>
          <a:lstStyle>
            <a:lvl1pPr algn="l">
              <a:defRPr sz="2800" b="1">
                <a:solidFill>
                  <a:srgbClr val="328127"/>
                </a:solidFill>
                <a:latin typeface="Arial"/>
                <a:cs typeface="Arial"/>
              </a:defRPr>
            </a:lvl1pPr>
          </a:lstStyle>
          <a:p>
            <a:r>
              <a:rPr lang="en-US" dirty="0"/>
              <a:t>CLICK TO EDIT MASTER TITLE STYLE</a:t>
            </a:r>
          </a:p>
        </p:txBody>
      </p:sp>
      <p:cxnSp>
        <p:nvCxnSpPr>
          <p:cNvPr id="7" name="Straight Connector 6"/>
          <p:cNvCxnSpPr/>
          <p:nvPr userDrawn="1"/>
        </p:nvCxnSpPr>
        <p:spPr>
          <a:xfrm>
            <a:off x="440597" y="6324600"/>
            <a:ext cx="681289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52058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3763"/>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09689"/>
            <a:ext cx="4038600" cy="48164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0408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9875"/>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242999"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45399"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sz="half" idx="11"/>
          </p:nvPr>
        </p:nvSpPr>
        <p:spPr>
          <a:xfrm>
            <a:off x="440598" y="2940050"/>
            <a:ext cx="2628000" cy="3186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Picture Placeholder 9"/>
          <p:cNvSpPr>
            <a:spLocks noGrp="1"/>
          </p:cNvSpPr>
          <p:nvPr>
            <p:ph type="pic" sz="quarter" idx="12"/>
          </p:nvPr>
        </p:nvSpPr>
        <p:spPr>
          <a:xfrm>
            <a:off x="440598" y="860425"/>
            <a:ext cx="2628040" cy="2079625"/>
          </a:xfrm>
        </p:spPr>
        <p:txBody>
          <a:bodyPr/>
          <a:lstStyle/>
          <a:p>
            <a:r>
              <a:rPr lang="en-US"/>
              <a:t>Click icon to add picture</a:t>
            </a:r>
          </a:p>
        </p:txBody>
      </p:sp>
      <p:sp>
        <p:nvSpPr>
          <p:cNvPr id="13" name="Picture Placeholder 9"/>
          <p:cNvSpPr>
            <a:spLocks noGrp="1"/>
          </p:cNvSpPr>
          <p:nvPr>
            <p:ph type="pic" sz="quarter" idx="13"/>
          </p:nvPr>
        </p:nvSpPr>
        <p:spPr>
          <a:xfrm>
            <a:off x="6045359" y="860425"/>
            <a:ext cx="2628040" cy="2079625"/>
          </a:xfrm>
        </p:spPr>
        <p:txBody>
          <a:bodyPr/>
          <a:lstStyle/>
          <a:p>
            <a:r>
              <a:rPr lang="en-US"/>
              <a:t>Click icon to add picture</a:t>
            </a:r>
          </a:p>
        </p:txBody>
      </p:sp>
      <p:sp>
        <p:nvSpPr>
          <p:cNvPr id="15" name="Picture Placeholder 9"/>
          <p:cNvSpPr>
            <a:spLocks noGrp="1"/>
          </p:cNvSpPr>
          <p:nvPr>
            <p:ph type="pic" sz="quarter" idx="14"/>
          </p:nvPr>
        </p:nvSpPr>
        <p:spPr>
          <a:xfrm>
            <a:off x="3242959" y="860425"/>
            <a:ext cx="2628040" cy="2079625"/>
          </a:xfrm>
        </p:spPr>
        <p:txBody>
          <a:bodyPr/>
          <a:lstStyle/>
          <a:p>
            <a:r>
              <a:rPr lang="en-US"/>
              <a:t>Click icon to add picture</a:t>
            </a:r>
          </a:p>
        </p:txBody>
      </p:sp>
      <p:cxnSp>
        <p:nvCxnSpPr>
          <p:cNvPr id="16" name="Straight Connector 15"/>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69535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in-Use-Case-Stud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
        <p:nvSpPr>
          <p:cNvPr id="15"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DOI or URL</a:t>
            </a:r>
          </a:p>
        </p:txBody>
      </p:sp>
      <p:cxnSp>
        <p:nvCxnSpPr>
          <p:cNvPr id="13" name="Straight Connector 12"/>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p:cNvSpPr>
            <a:spLocks noGrp="1"/>
          </p:cNvSpPr>
          <p:nvPr>
            <p:ph sz="half" idx="11" hasCustomPrompt="1"/>
          </p:nvPr>
        </p:nvSpPr>
        <p:spPr>
          <a:xfrm>
            <a:off x="536432" y="3875845"/>
            <a:ext cx="3960955" cy="2255434"/>
          </a:xfrm>
        </p:spPr>
        <p:txBody>
          <a:bodyPr/>
          <a:lstStyle>
            <a:lvl1pPr marL="180000" indent="-180000">
              <a:lnSpc>
                <a:spcPct val="120000"/>
              </a:lnSpc>
              <a:spcBef>
                <a:spcPts val="0"/>
              </a:spcBef>
              <a:spcAft>
                <a:spcPts val="300"/>
              </a:spcAft>
              <a:buFont typeface="Arial"/>
              <a:buChar cha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Key points</a:t>
            </a:r>
          </a:p>
          <a:p>
            <a:pPr lvl="0"/>
            <a:r>
              <a:rPr lang="en-US" dirty="0"/>
              <a:t>Highlighting</a:t>
            </a:r>
          </a:p>
          <a:p>
            <a:pPr lvl="0"/>
            <a:r>
              <a:rPr lang="en-US" dirty="0"/>
              <a:t>Use case</a:t>
            </a:r>
          </a:p>
          <a:p>
            <a:pPr lvl="0"/>
            <a:endParaRPr lang="en-US" dirty="0"/>
          </a:p>
        </p:txBody>
      </p:sp>
      <p:sp>
        <p:nvSpPr>
          <p:cNvPr id="8" name="Picture Placeholder 7"/>
          <p:cNvSpPr>
            <a:spLocks noGrp="1"/>
          </p:cNvSpPr>
          <p:nvPr>
            <p:ph type="pic" sz="quarter" idx="12" hasCustomPrompt="1"/>
          </p:nvPr>
        </p:nvSpPr>
        <p:spPr>
          <a:xfrm>
            <a:off x="7017425" y="274641"/>
            <a:ext cx="1669375" cy="1630359"/>
          </a:xfrm>
        </p:spPr>
        <p:txBody>
          <a:bodyPr/>
          <a:lstStyle>
            <a:lvl1pPr>
              <a:defRPr baseline="0"/>
            </a:lvl1pPr>
          </a:lstStyle>
          <a:p>
            <a:r>
              <a:rPr lang="en-US" dirty="0"/>
              <a:t>Logo / journal cover</a:t>
            </a:r>
          </a:p>
        </p:txBody>
      </p:sp>
      <p:sp>
        <p:nvSpPr>
          <p:cNvPr id="16" name="Picture Placeholder 15"/>
          <p:cNvSpPr>
            <a:spLocks noGrp="1"/>
          </p:cNvSpPr>
          <p:nvPr>
            <p:ph type="pic" sz="quarter" idx="14" hasCustomPrompt="1"/>
          </p:nvPr>
        </p:nvSpPr>
        <p:spPr>
          <a:xfrm>
            <a:off x="4686300" y="1981200"/>
            <a:ext cx="4000500" cy="4149725"/>
          </a:xfrm>
        </p:spPr>
        <p:txBody>
          <a:bodyPr/>
          <a:lstStyle>
            <a:lvl1pPr>
              <a:defRPr baseline="0"/>
            </a:lvl1pPr>
          </a:lstStyle>
          <a:p>
            <a:r>
              <a:rPr lang="en-US" dirty="0"/>
              <a:t>Representative graphic / map / visual from article</a:t>
            </a:r>
          </a:p>
        </p:txBody>
      </p:sp>
      <p:sp>
        <p:nvSpPr>
          <p:cNvPr id="18" name="Picture Placeholder 17"/>
          <p:cNvSpPr>
            <a:spLocks noGrp="1"/>
          </p:cNvSpPr>
          <p:nvPr>
            <p:ph type="pic" sz="quarter" idx="15" hasCustomPrompt="1"/>
          </p:nvPr>
        </p:nvSpPr>
        <p:spPr>
          <a:xfrm>
            <a:off x="536433" y="1981200"/>
            <a:ext cx="3960955" cy="1893888"/>
          </a:xfrm>
        </p:spPr>
        <p:txBody>
          <a:bodyPr/>
          <a:lstStyle/>
          <a:p>
            <a:r>
              <a:rPr lang="en-US" dirty="0"/>
              <a:t>Species photo</a:t>
            </a:r>
          </a:p>
        </p:txBody>
      </p:sp>
      <p:sp>
        <p:nvSpPr>
          <p:cNvPr id="23" name="Text Placeholder 22"/>
          <p:cNvSpPr>
            <a:spLocks noGrp="1"/>
          </p:cNvSpPr>
          <p:nvPr>
            <p:ph type="body" sz="quarter" idx="16" hasCustomPrompt="1"/>
          </p:nvPr>
        </p:nvSpPr>
        <p:spPr>
          <a:xfrm>
            <a:off x="-104635" y="-10949"/>
            <a:ext cx="550800" cy="7007225"/>
          </a:xfrm>
        </p:spPr>
        <p:txBody>
          <a:bodyPr vert="vert270" lIns="0" tIns="36000" rIns="0" bIns="36000">
            <a:noAutofit/>
          </a:bodyPr>
          <a:lstStyle>
            <a:lvl1pPr marL="0" algn="r" defTabSz="457200" rtl="0" eaLnBrk="1" latinLnBrk="0" hangingPunct="1">
              <a:defRPr lang="en-US" sz="4000" kern="1200" dirty="0" smtClean="0">
                <a:solidFill>
                  <a:srgbClr val="FDB002">
                    <a:alpha val="32000"/>
                  </a:srgbClr>
                </a:solidFill>
                <a:latin typeface="Arial"/>
                <a:ea typeface="+mn-ea"/>
                <a:cs typeface="Arial"/>
              </a:defRPr>
            </a:lvl1pPr>
          </a:lstStyle>
          <a:p>
            <a:pPr lvl="0"/>
            <a:r>
              <a:rPr lang="en-US" dirty="0"/>
              <a:t>topic</a:t>
            </a:r>
          </a:p>
        </p:txBody>
      </p:sp>
      <p:sp>
        <p:nvSpPr>
          <p:cNvPr id="14" name="Content Placeholder 3"/>
          <p:cNvSpPr>
            <a:spLocks noGrp="1"/>
          </p:cNvSpPr>
          <p:nvPr>
            <p:ph sz="half" idx="17" hasCustomPrompt="1"/>
          </p:nvPr>
        </p:nvSpPr>
        <p:spPr>
          <a:xfrm>
            <a:off x="536433" y="274641"/>
            <a:ext cx="6480992" cy="1630359"/>
          </a:xfrm>
        </p:spPr>
        <p:txBody>
          <a:bodyPr>
            <a:normAutofit/>
          </a:bodyPr>
          <a:lstStyle>
            <a:lvl1pPr marL="0" indent="0">
              <a:lnSpc>
                <a:spcPct val="120000"/>
              </a:lnSpc>
              <a:spcBef>
                <a:spcPts val="0"/>
              </a:spcBef>
              <a:spcAft>
                <a:spcPts val="300"/>
              </a:spcAft>
              <a:buFont typeface="Arial"/>
              <a:buNone/>
              <a:defRPr sz="3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Title/Author clipping or citation</a:t>
            </a:r>
          </a:p>
        </p:txBody>
      </p:sp>
    </p:spTree>
    <p:extLst>
      <p:ext uri="{BB962C8B-B14F-4D97-AF65-F5344CB8AC3E}">
        <p14:creationId xmlns:p14="http://schemas.microsoft.com/office/powerpoint/2010/main" val="59196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Sideba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9875"/>
          </a:xfrm>
        </p:spPr>
        <p:txBody>
          <a:bodyPr anchor="t" anchorCtr="0">
            <a:noAutofit/>
          </a:bodyPr>
          <a:lstStyle>
            <a:lvl1pPr algn="l">
              <a:defRPr sz="2800" b="1" cap="all">
                <a:solidFill>
                  <a:srgbClr val="328127"/>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45399" y="860425"/>
            <a:ext cx="2628000" cy="52657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Content Placeholder 2"/>
          <p:cNvSpPr>
            <a:spLocks noGrp="1"/>
          </p:cNvSpPr>
          <p:nvPr>
            <p:ph sz="half" idx="11"/>
          </p:nvPr>
        </p:nvSpPr>
        <p:spPr>
          <a:xfrm>
            <a:off x="440597" y="860425"/>
            <a:ext cx="5430401" cy="52657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a:off x="440598" y="6349719"/>
            <a:ext cx="7157051"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6407149"/>
            <a:ext cx="7156324" cy="383119"/>
          </a:xfrm>
        </p:spPr>
        <p:txBody>
          <a:bodyPr lIns="0" anchor="ctr" anchorCtr="0">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 CAPTIONS / SOURCES</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3895" y="6214910"/>
            <a:ext cx="962526" cy="638475"/>
          </a:xfrm>
          <a:prstGeom prst="rect">
            <a:avLst/>
          </a:prstGeom>
        </p:spPr>
      </p:pic>
    </p:spTree>
    <p:extLst>
      <p:ext uri="{BB962C8B-B14F-4D97-AF65-F5344CB8AC3E}">
        <p14:creationId xmlns:p14="http://schemas.microsoft.com/office/powerpoint/2010/main" val="1464821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0" tIns="4572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72" r:id="rId1"/>
    <p:sldLayoutId id="2147483666" r:id="rId2"/>
    <p:sldLayoutId id="2147483680" r:id="rId3"/>
    <p:sldLayoutId id="2147483668" r:id="rId4"/>
    <p:sldLayoutId id="2147483667" r:id="rId5"/>
    <p:sldLayoutId id="2147483652" r:id="rId6"/>
    <p:sldLayoutId id="2147483677" r:id="rId7"/>
    <p:sldLayoutId id="2147483679" r:id="rId8"/>
    <p:sldLayoutId id="2147483678" r:id="rId9"/>
    <p:sldLayoutId id="2147483653" r:id="rId10"/>
    <p:sldLayoutId id="2147483654" r:id="rId11"/>
    <p:sldLayoutId id="2147483655" r:id="rId12"/>
    <p:sldLayoutId id="2147483649" r:id="rId13"/>
    <p:sldLayoutId id="2147483681" r:id="rId14"/>
  </p:sldLayoutIdLst>
  <p:txStyles>
    <p:titleStyle>
      <a:lvl1pPr algn="l" defTabSz="457200" rtl="0" eaLnBrk="1" latinLnBrk="0" hangingPunct="1">
        <a:spcBef>
          <a:spcPct val="0"/>
        </a:spcBef>
        <a:buNone/>
        <a:defRPr sz="2800" b="1" kern="1200" cap="all">
          <a:solidFill>
            <a:srgbClr val="328127"/>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Narrow"/>
          <a:ea typeface="+mn-ea"/>
          <a:cs typeface="Arial Narrow"/>
        </a:defRPr>
      </a:lvl1pPr>
      <a:lvl2pPr marL="742950" indent="-285750" algn="l" defTabSz="457200" rtl="0" eaLnBrk="1" latinLnBrk="0" hangingPunct="1">
        <a:spcBef>
          <a:spcPct val="20000"/>
        </a:spcBef>
        <a:buFont typeface="Arial"/>
        <a:buChar char="•"/>
        <a:defRPr sz="28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Wingdings" charset="2"/>
        <a:buChar char="§"/>
        <a:defRPr sz="24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gbif.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jpeg"/><Relationship Id="rId14" Type="http://schemas.openxmlformats.org/officeDocument/2006/relationships/image" Target="../media/image44.gif"/><Relationship Id="rId15" Type="http://schemas.openxmlformats.org/officeDocument/2006/relationships/image" Target="../media/image45.png"/><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hyperlink" Target="https://en.wikipedia.org/wiki/User:Ceuthophilus" TargetMode="External"/><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hyperlink" Target="http://www.geograph.org.uk/profile/3290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lvl="0"/>
            <a:r>
              <a:rPr lang="en-US" dirty="0"/>
              <a:t>Ochotona princeps</a:t>
            </a:r>
            <a:r>
              <a:rPr lang="en-US" i="0" dirty="0"/>
              <a:t> (Richardson, 1828), American </a:t>
            </a:r>
            <a:r>
              <a:rPr lang="en-US" i="0" dirty="0" err="1"/>
              <a:t>Pika</a:t>
            </a:r>
            <a:r>
              <a:rPr lang="en-US" i="0" dirty="0"/>
              <a:t>, Rocky Mountain National Park, Colorado, USA, 21 September 2016</a:t>
            </a:r>
          </a:p>
        </p:txBody>
      </p:sp>
      <p:sp>
        <p:nvSpPr>
          <p:cNvPr id="3" name="Title 2"/>
          <p:cNvSpPr>
            <a:spLocks noGrp="1"/>
          </p:cNvSpPr>
          <p:nvPr>
            <p:ph type="title"/>
          </p:nvPr>
        </p:nvSpPr>
        <p:spPr>
          <a:xfrm>
            <a:off x="440597" y="2446373"/>
            <a:ext cx="8406520" cy="3234267"/>
          </a:xfrm>
        </p:spPr>
        <p:txBody>
          <a:bodyPr/>
          <a:lstStyle/>
          <a:p>
            <a:r>
              <a:rPr lang="en-AU" sz="3600" b="0" dirty="0"/>
              <a:t>GBIF Implementation Plan 2017-2021</a:t>
            </a:r>
            <a:br>
              <a:rPr lang="en-AU" sz="3600" b="0" dirty="0"/>
            </a:br>
            <a:r>
              <a:rPr lang="en-AU" sz="2400" b="0" dirty="0"/>
              <a:t>Highlights</a:t>
            </a:r>
            <a:endParaRPr lang="en-GB" sz="1100" dirty="0">
              <a:solidFill>
                <a:srgbClr val="3E9034"/>
              </a:solidFill>
            </a:endParaRPr>
          </a:p>
        </p:txBody>
      </p:sp>
      <p:sp>
        <p:nvSpPr>
          <p:cNvPr id="4" name="Text Placeholder 3"/>
          <p:cNvSpPr>
            <a:spLocks noGrp="1"/>
          </p:cNvSpPr>
          <p:nvPr>
            <p:ph type="body" idx="1"/>
          </p:nvPr>
        </p:nvSpPr>
        <p:spPr/>
        <p:txBody>
          <a:bodyPr/>
          <a:lstStyle/>
          <a:p>
            <a:r>
              <a:rPr lang="en-GB" sz="1800" dirty="0"/>
              <a:t>Donald Hobern, GBIF Executive Secretary</a:t>
            </a:r>
          </a:p>
        </p:txBody>
      </p:sp>
    </p:spTree>
    <p:extLst>
      <p:ext uri="{BB962C8B-B14F-4D97-AF65-F5344CB8AC3E}">
        <p14:creationId xmlns:p14="http://schemas.microsoft.com/office/powerpoint/2010/main" val="245994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140038" y="2613392"/>
            <a:ext cx="6863930" cy="3170099"/>
          </a:xfrm>
          <a:prstGeom prst="rect">
            <a:avLst/>
          </a:prstGeom>
          <a:noFill/>
        </p:spPr>
        <p:txBody>
          <a:bodyPr wrap="none" rtlCol="0">
            <a:spAutoFit/>
          </a:bodyPr>
          <a:lstStyle/>
          <a:p>
            <a:pPr algn="ctr"/>
            <a:r>
              <a:rPr lang="en-AU" sz="4000" b="1" dirty="0">
                <a:solidFill>
                  <a:srgbClr val="328127"/>
                </a:solidFill>
              </a:rPr>
              <a:t>Deliver Relevant Data</a:t>
            </a:r>
          </a:p>
          <a:p>
            <a:pPr algn="ctr"/>
            <a:r>
              <a:rPr lang="en-AU" sz="4000" dirty="0">
                <a:solidFill>
                  <a:srgbClr val="328127"/>
                </a:solidFill>
              </a:rPr>
              <a:t>Activity 5c</a:t>
            </a:r>
          </a:p>
          <a:p>
            <a:pPr algn="ctr"/>
            <a:r>
              <a:rPr lang="en-AU" sz="6000" b="1" dirty="0">
                <a:solidFill>
                  <a:srgbClr val="328127"/>
                </a:solidFill>
              </a:rPr>
              <a:t>Support Biodiversity </a:t>
            </a:r>
          </a:p>
          <a:p>
            <a:pPr algn="ctr"/>
            <a:r>
              <a:rPr lang="en-AU" sz="6000" b="1" dirty="0">
                <a:solidFill>
                  <a:srgbClr val="328127"/>
                </a:solidFill>
              </a:rPr>
              <a:t>Assessment</a:t>
            </a:r>
          </a:p>
        </p:txBody>
      </p:sp>
    </p:spTree>
    <p:extLst>
      <p:ext uri="{BB962C8B-B14F-4D97-AF65-F5344CB8AC3E}">
        <p14:creationId xmlns:p14="http://schemas.microsoft.com/office/powerpoint/2010/main" val="30261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Essential Biodiversity Variables</a:t>
            </a:r>
            <a:endParaRPr lang="en-US" dirty="0"/>
          </a:p>
        </p:txBody>
      </p:sp>
      <p:sp>
        <p:nvSpPr>
          <p:cNvPr id="4" name="Text Placeholder 3"/>
          <p:cNvSpPr>
            <a:spLocks noGrp="1"/>
          </p:cNvSpPr>
          <p:nvPr>
            <p:ph type="body" sz="quarter" idx="10"/>
          </p:nvPr>
        </p:nvSpPr>
        <p:spPr/>
        <p:txBody>
          <a:bodyPr/>
          <a:lstStyle/>
          <a:p>
            <a:r>
              <a:rPr lang="da-DK" dirty="0">
                <a:hlinkClick r:id="rId2"/>
              </a:rPr>
              <a:t>http://www.gbif.org/</a:t>
            </a:r>
            <a:r>
              <a:rPr lang="da-DK" dirty="0"/>
              <a:t> </a:t>
            </a:r>
            <a:endParaRPr lang="en-US" dirty="0"/>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4297" y="752475"/>
            <a:ext cx="3428533"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3928" y="1844570"/>
            <a:ext cx="5634091" cy="1081286"/>
          </a:xfrm>
          <a:prstGeom prst="rect">
            <a:avLst/>
          </a:prstGeom>
          <a:noFill/>
          <a:ln w="38100">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359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15310" y="962564"/>
          <a:ext cx="6096000" cy="5191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tblGrid>
              <a:tr h="370840">
                <a:tc>
                  <a:txBody>
                    <a:bodyPr/>
                    <a:lstStyle/>
                    <a:p>
                      <a:r>
                        <a:rPr lang="da-DK" dirty="0"/>
                        <a:t>Species</a:t>
                      </a:r>
                      <a:endParaRPr lang="en-US" dirty="0"/>
                    </a:p>
                  </a:txBody>
                  <a:tcPr/>
                </a:tc>
                <a:tc>
                  <a:txBody>
                    <a:bodyPr/>
                    <a:lstStyle/>
                    <a:p>
                      <a:pPr algn="ctr"/>
                      <a:r>
                        <a:rPr lang="da-DK" dirty="0"/>
                        <a:t>X</a:t>
                      </a:r>
                      <a:endParaRPr lang="en-US" dirty="0"/>
                    </a:p>
                  </a:txBody>
                  <a:tcPr/>
                </a:tc>
                <a:tc>
                  <a:txBody>
                    <a:bodyPr/>
                    <a:lstStyle/>
                    <a:p>
                      <a:pPr algn="ctr"/>
                      <a:r>
                        <a:rPr lang="da-DK" dirty="0"/>
                        <a:t>A</a:t>
                      </a:r>
                      <a:endParaRPr lang="en-US" dirty="0"/>
                    </a:p>
                  </a:txBody>
                  <a:tcPr/>
                </a:tc>
                <a:tc>
                  <a:txBody>
                    <a:bodyPr/>
                    <a:lstStyle/>
                    <a:p>
                      <a:pPr algn="ctr"/>
                      <a:r>
                        <a:rPr lang="da-DK" dirty="0"/>
                        <a:t>B</a:t>
                      </a:r>
                      <a:endParaRPr lang="en-US" dirty="0"/>
                    </a:p>
                  </a:txBody>
                  <a:tcPr/>
                </a:tc>
                <a:tc>
                  <a:txBody>
                    <a:bodyPr/>
                    <a:lstStyle/>
                    <a:p>
                      <a:pPr algn="ctr"/>
                      <a:r>
                        <a:rPr lang="da-DK" dirty="0"/>
                        <a:t>C</a:t>
                      </a:r>
                      <a:endParaRPr lang="en-US" dirty="0"/>
                    </a:p>
                  </a:txBody>
                  <a:tcPr/>
                </a:tc>
                <a:tc>
                  <a:txBody>
                    <a:bodyPr/>
                    <a:lstStyle/>
                    <a:p>
                      <a:pPr algn="ctr"/>
                      <a:r>
                        <a:rPr lang="da-DK" dirty="0"/>
                        <a:t>D</a:t>
                      </a:r>
                      <a:endParaRPr lang="en-US" dirty="0"/>
                    </a:p>
                  </a:txBody>
                  <a:tcPr/>
                </a:tc>
                <a:extLst>
                  <a:ext uri="{0D108BD9-81ED-4DB2-BD59-A6C34878D82A}">
                    <a16:rowId xmlns:a16="http://schemas.microsoft.com/office/drawing/2014/main" xmlns="" val="10000"/>
                  </a:ext>
                </a:extLst>
              </a:tr>
              <a:tr h="370840">
                <a:tc>
                  <a:txBody>
                    <a:bodyPr/>
                    <a:lstStyle/>
                    <a:p>
                      <a:r>
                        <a:rPr lang="da-DK" dirty="0"/>
                        <a:t>Bird 1</a:t>
                      </a:r>
                      <a:endParaRPr lang="en-US" dirty="0"/>
                    </a:p>
                  </a:txBody>
                  <a:tcPr/>
                </a:tc>
                <a:tc>
                  <a:txBody>
                    <a:bodyPr/>
                    <a:lstStyle/>
                    <a:p>
                      <a:pPr algn="ctr"/>
                      <a:r>
                        <a:rPr lang="da-DK" dirty="0"/>
                        <a:t>~75</a:t>
                      </a:r>
                      <a:endParaRPr lang="en-US" dirty="0"/>
                    </a:p>
                  </a:txBody>
                  <a:tcPr/>
                </a:tc>
                <a:tc>
                  <a:txBody>
                    <a:bodyPr/>
                    <a:lstStyle/>
                    <a:p>
                      <a:pPr algn="r"/>
                      <a:r>
                        <a:rPr lang="da-DK" dirty="0"/>
                        <a:t>90</a:t>
                      </a:r>
                      <a:endParaRPr lang="en-US" dirty="0"/>
                    </a:p>
                  </a:txBody>
                  <a:tcPr/>
                </a:tc>
                <a:tc>
                  <a:txBody>
                    <a:bodyPr/>
                    <a:lstStyle/>
                    <a:p>
                      <a:pPr algn="r"/>
                      <a:r>
                        <a:rPr lang="da-DK" dirty="0"/>
                        <a:t>75</a:t>
                      </a:r>
                      <a:endParaRPr lang="en-US" dirty="0"/>
                    </a:p>
                  </a:txBody>
                  <a:tcPr/>
                </a:tc>
                <a:tc>
                  <a:txBody>
                    <a:bodyPr/>
                    <a:lstStyle/>
                    <a:p>
                      <a:pPr algn="r"/>
                      <a:r>
                        <a:rPr lang="da-DK" dirty="0"/>
                        <a:t>80</a:t>
                      </a:r>
                      <a:endParaRPr lang="en-US" dirty="0"/>
                    </a:p>
                  </a:txBody>
                  <a:tcPr/>
                </a:tc>
                <a:tc>
                  <a:txBody>
                    <a:bodyPr/>
                    <a:lstStyle/>
                    <a:p>
                      <a:pPr algn="r"/>
                      <a:r>
                        <a:rPr lang="da-DK" dirty="0"/>
                        <a:t>60</a:t>
                      </a:r>
                      <a:endParaRPr lang="en-US" dirty="0"/>
                    </a:p>
                  </a:txBody>
                  <a:tcPr/>
                </a:tc>
                <a:extLst>
                  <a:ext uri="{0D108BD9-81ED-4DB2-BD59-A6C34878D82A}">
                    <a16:rowId xmlns:a16="http://schemas.microsoft.com/office/drawing/2014/main" xmlns="" val="10001"/>
                  </a:ext>
                </a:extLst>
              </a:tr>
              <a:tr h="370840">
                <a:tc>
                  <a:txBody>
                    <a:bodyPr/>
                    <a:lstStyle/>
                    <a:p>
                      <a:r>
                        <a:rPr lang="da-DK" dirty="0"/>
                        <a:t>Bird 2</a:t>
                      </a:r>
                      <a:endParaRPr lang="en-US" dirty="0"/>
                    </a:p>
                  </a:txBody>
                  <a:tcPr/>
                </a:tc>
                <a:tc>
                  <a:txBody>
                    <a:bodyPr/>
                    <a:lstStyle/>
                    <a:p>
                      <a:pPr algn="ctr"/>
                      <a:r>
                        <a:rPr lang="da-DK" dirty="0"/>
                        <a:t>~25</a:t>
                      </a:r>
                      <a:endParaRPr lang="en-US" dirty="0"/>
                    </a:p>
                  </a:txBody>
                  <a:tcPr/>
                </a:tc>
                <a:tc>
                  <a:txBody>
                    <a:bodyPr/>
                    <a:lstStyle/>
                    <a:p>
                      <a:pPr algn="r"/>
                      <a:r>
                        <a:rPr lang="da-DK" dirty="0"/>
                        <a:t>60</a:t>
                      </a:r>
                      <a:endParaRPr lang="en-US" dirty="0"/>
                    </a:p>
                  </a:txBody>
                  <a:tcPr/>
                </a:tc>
                <a:tc>
                  <a:txBody>
                    <a:bodyPr/>
                    <a:lstStyle/>
                    <a:p>
                      <a:pPr algn="r"/>
                      <a:r>
                        <a:rPr lang="da-DK" dirty="0"/>
                        <a:t>50</a:t>
                      </a:r>
                      <a:endParaRPr lang="en-US" dirty="0"/>
                    </a:p>
                  </a:txBody>
                  <a:tcPr/>
                </a:tc>
                <a:tc>
                  <a:txBody>
                    <a:bodyPr/>
                    <a:lstStyle/>
                    <a:p>
                      <a:pPr algn="r"/>
                      <a:r>
                        <a:rPr lang="da-DK" dirty="0"/>
                        <a:t>1</a:t>
                      </a:r>
                      <a:endParaRPr lang="en-US" dirty="0"/>
                    </a:p>
                  </a:txBody>
                  <a:tcPr/>
                </a:tc>
                <a:tc>
                  <a:txBody>
                    <a:bodyPr/>
                    <a:lstStyle/>
                    <a:p>
                      <a:pPr algn="r"/>
                      <a:r>
                        <a:rPr lang="da-DK" dirty="0"/>
                        <a:t>-</a:t>
                      </a:r>
                      <a:endParaRPr lang="en-US" dirty="0"/>
                    </a:p>
                  </a:txBody>
                  <a:tcPr/>
                </a:tc>
                <a:extLst>
                  <a:ext uri="{0D108BD9-81ED-4DB2-BD59-A6C34878D82A}">
                    <a16:rowId xmlns:a16="http://schemas.microsoft.com/office/drawing/2014/main" xmlns="" val="10002"/>
                  </a:ext>
                </a:extLst>
              </a:tr>
              <a:tr h="370840">
                <a:tc>
                  <a:txBody>
                    <a:bodyPr/>
                    <a:lstStyle/>
                    <a:p>
                      <a:r>
                        <a:rPr lang="da-DK" dirty="0"/>
                        <a:t>Bird</a:t>
                      </a:r>
                      <a:r>
                        <a:rPr lang="da-DK" baseline="0" dirty="0"/>
                        <a:t> 3</a:t>
                      </a:r>
                      <a:endParaRPr lang="en-US" dirty="0"/>
                    </a:p>
                  </a:txBody>
                  <a:tcPr/>
                </a:tc>
                <a:tc>
                  <a:txBody>
                    <a:bodyPr/>
                    <a:lstStyle/>
                    <a:p>
                      <a:pPr algn="ctr"/>
                      <a:r>
                        <a:rPr lang="da-DK" dirty="0"/>
                        <a:t>~4</a:t>
                      </a:r>
                      <a:endParaRPr lang="en-US" dirty="0"/>
                    </a:p>
                  </a:txBody>
                  <a:tcPr/>
                </a:tc>
                <a:tc>
                  <a:txBody>
                    <a:bodyPr/>
                    <a:lstStyle/>
                    <a:p>
                      <a:pPr algn="r"/>
                      <a:r>
                        <a:rPr lang="da-DK" dirty="0"/>
                        <a:t>-</a:t>
                      </a:r>
                      <a:endParaRPr lang="en-US" dirty="0"/>
                    </a:p>
                  </a:txBody>
                  <a:tcPr/>
                </a:tc>
                <a:tc>
                  <a:txBody>
                    <a:bodyPr/>
                    <a:lstStyle/>
                    <a:p>
                      <a:pPr algn="r"/>
                      <a:r>
                        <a:rPr lang="da-DK" dirty="0"/>
                        <a:t>11</a:t>
                      </a:r>
                      <a:endParaRPr lang="en-US" dirty="0"/>
                    </a:p>
                  </a:txBody>
                  <a:tcPr/>
                </a:tc>
                <a:tc>
                  <a:txBody>
                    <a:bodyPr/>
                    <a:lstStyle/>
                    <a:p>
                      <a:pPr algn="r"/>
                      <a:r>
                        <a:rPr lang="da-DK" dirty="0"/>
                        <a:t>8</a:t>
                      </a:r>
                      <a:endParaRPr lang="en-US" dirty="0"/>
                    </a:p>
                  </a:txBody>
                  <a:tcPr/>
                </a:tc>
                <a:tc>
                  <a:txBody>
                    <a:bodyPr/>
                    <a:lstStyle/>
                    <a:p>
                      <a:pPr algn="r"/>
                      <a:r>
                        <a:rPr lang="da-DK" dirty="0"/>
                        <a:t>-</a:t>
                      </a:r>
                      <a:endParaRPr lang="en-US" dirty="0"/>
                    </a:p>
                  </a:txBody>
                  <a:tcPr/>
                </a:tc>
                <a:extLst>
                  <a:ext uri="{0D108BD9-81ED-4DB2-BD59-A6C34878D82A}">
                    <a16:rowId xmlns:a16="http://schemas.microsoft.com/office/drawing/2014/main" xmlns="" val="10003"/>
                  </a:ext>
                </a:extLst>
              </a:tr>
              <a:tr h="370840">
                <a:tc>
                  <a:txBody>
                    <a:bodyPr/>
                    <a:lstStyle/>
                    <a:p>
                      <a:r>
                        <a:rPr lang="da-DK" dirty="0"/>
                        <a:t>Bird 4</a:t>
                      </a:r>
                      <a:endParaRPr lang="en-US" dirty="0"/>
                    </a:p>
                  </a:txBody>
                  <a:tcPr/>
                </a:tc>
                <a:tc>
                  <a:txBody>
                    <a:bodyPr/>
                    <a:lstStyle/>
                    <a:p>
                      <a:pPr algn="ctr"/>
                      <a:r>
                        <a:rPr lang="da-DK" dirty="0"/>
                        <a:t>~30</a:t>
                      </a:r>
                      <a:endParaRPr lang="en-US" dirty="0"/>
                    </a:p>
                  </a:txBody>
                  <a:tcPr/>
                </a:tc>
                <a:tc>
                  <a:txBody>
                    <a:bodyPr/>
                    <a:lstStyle/>
                    <a:p>
                      <a:pPr algn="r"/>
                      <a:r>
                        <a:rPr lang="da-DK" dirty="0"/>
                        <a:t>12</a:t>
                      </a:r>
                      <a:endParaRPr lang="en-US" dirty="0"/>
                    </a:p>
                  </a:txBody>
                  <a:tcPr/>
                </a:tc>
                <a:tc>
                  <a:txBody>
                    <a:bodyPr/>
                    <a:lstStyle/>
                    <a:p>
                      <a:pPr algn="r"/>
                      <a:r>
                        <a:rPr lang="da-DK" dirty="0"/>
                        <a:t>2</a:t>
                      </a:r>
                      <a:endParaRPr lang="en-US" dirty="0"/>
                    </a:p>
                  </a:txBody>
                  <a:tcPr/>
                </a:tc>
                <a:tc>
                  <a:txBody>
                    <a:bodyPr/>
                    <a:lstStyle/>
                    <a:p>
                      <a:pPr algn="r"/>
                      <a:r>
                        <a:rPr lang="da-DK" dirty="0"/>
                        <a:t>54</a:t>
                      </a:r>
                      <a:endParaRPr lang="en-US" dirty="0"/>
                    </a:p>
                  </a:txBody>
                  <a:tcPr/>
                </a:tc>
                <a:tc>
                  <a:txBody>
                    <a:bodyPr/>
                    <a:lstStyle/>
                    <a:p>
                      <a:pPr algn="r"/>
                      <a:r>
                        <a:rPr lang="da-DK" dirty="0"/>
                        <a:t>82</a:t>
                      </a:r>
                      <a:endParaRPr lang="en-US" dirty="0"/>
                    </a:p>
                  </a:txBody>
                  <a:tcPr/>
                </a:tc>
                <a:extLst>
                  <a:ext uri="{0D108BD9-81ED-4DB2-BD59-A6C34878D82A}">
                    <a16:rowId xmlns:a16="http://schemas.microsoft.com/office/drawing/2014/main" xmlns="" val="10004"/>
                  </a:ext>
                </a:extLst>
              </a:tr>
              <a:tr h="370840">
                <a:tc>
                  <a:txBody>
                    <a:bodyPr/>
                    <a:lstStyle/>
                    <a:p>
                      <a:r>
                        <a:rPr lang="da-DK" dirty="0"/>
                        <a:t>...</a:t>
                      </a:r>
                      <a:endParaRPr lang="en-US" dirty="0"/>
                    </a:p>
                  </a:txBody>
                  <a:tcPr/>
                </a:tc>
                <a:tc>
                  <a:txBody>
                    <a:bodyPr/>
                    <a:lstStyle/>
                    <a:p>
                      <a:pPr algn="ct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extLst>
                  <a:ext uri="{0D108BD9-81ED-4DB2-BD59-A6C34878D82A}">
                    <a16:rowId xmlns:a16="http://schemas.microsoft.com/office/drawing/2014/main" xmlns="" val="10005"/>
                  </a:ext>
                </a:extLst>
              </a:tr>
              <a:tr h="370840">
                <a:tc>
                  <a:txBody>
                    <a:bodyPr/>
                    <a:lstStyle/>
                    <a:p>
                      <a:r>
                        <a:rPr lang="da-DK" dirty="0"/>
                        <a:t>Tree 1</a:t>
                      </a:r>
                      <a:endParaRPr lang="en-US" dirty="0"/>
                    </a:p>
                  </a:txBody>
                  <a:tcPr/>
                </a:tc>
                <a:tc>
                  <a:txBody>
                    <a:bodyPr/>
                    <a:lstStyle/>
                    <a:p>
                      <a:pPr algn="ctr"/>
                      <a:r>
                        <a:rPr lang="da-DK" dirty="0"/>
                        <a:t>Possible</a:t>
                      </a: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10006"/>
                  </a:ext>
                </a:extLst>
              </a:tr>
              <a:tr h="370840">
                <a:tc>
                  <a:txBody>
                    <a:bodyPr/>
                    <a:lstStyle/>
                    <a:p>
                      <a:r>
                        <a:rPr lang="da-DK" dirty="0"/>
                        <a:t>Tree 2</a:t>
                      </a:r>
                    </a:p>
                  </a:txBody>
                  <a:tcPr/>
                </a:tc>
                <a:tc>
                  <a:txBody>
                    <a:bodyPr/>
                    <a:lstStyle/>
                    <a:p>
                      <a:pPr algn="ctr"/>
                      <a:r>
                        <a:rPr lang="da-DK" dirty="0"/>
                        <a:t>Likely</a:t>
                      </a: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extLst>
                  <a:ext uri="{0D108BD9-81ED-4DB2-BD59-A6C34878D82A}">
                    <a16:rowId xmlns:a16="http://schemas.microsoft.com/office/drawing/2014/main" xmlns="" val="10007"/>
                  </a:ext>
                </a:extLst>
              </a:tr>
              <a:tr h="370840">
                <a:tc>
                  <a:txBody>
                    <a:bodyPr/>
                    <a:lstStyle/>
                    <a:p>
                      <a:r>
                        <a:rPr lang="da-DK" dirty="0"/>
                        <a:t>Tree 3</a:t>
                      </a:r>
                    </a:p>
                  </a:txBody>
                  <a:tcPr/>
                </a:tc>
                <a:tc>
                  <a:txBody>
                    <a:bodyPr/>
                    <a:lstStyle/>
                    <a:p>
                      <a:pPr algn="ctr"/>
                      <a:r>
                        <a:rPr lang="da-DK" dirty="0"/>
                        <a:t>Likely</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extLst>
                  <a:ext uri="{0D108BD9-81ED-4DB2-BD59-A6C34878D82A}">
                    <a16:rowId xmlns:a16="http://schemas.microsoft.com/office/drawing/2014/main" xmlns="" val="10008"/>
                  </a:ext>
                </a:extLst>
              </a:tr>
              <a:tr h="370840">
                <a:tc>
                  <a:txBody>
                    <a:bodyPr/>
                    <a:lstStyle/>
                    <a:p>
                      <a:r>
                        <a:rPr lang="da-DK" dirty="0"/>
                        <a:t>Tree 4</a:t>
                      </a:r>
                    </a:p>
                  </a:txBody>
                  <a:tcPr/>
                </a:tc>
                <a:tc>
                  <a:txBody>
                    <a:bodyPr/>
                    <a:lstStyle/>
                    <a:p>
                      <a:pPr algn="ctr"/>
                      <a:r>
                        <a:rPr lang="da-DK" dirty="0"/>
                        <a:t>Possible</a:t>
                      </a: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9"/>
                  </a:ext>
                </a:extLst>
              </a:tr>
              <a:tr h="370840">
                <a:tc>
                  <a:txBody>
                    <a:bodyPr/>
                    <a:lstStyle/>
                    <a:p>
                      <a:r>
                        <a:rPr lang="da-DK" dirty="0"/>
                        <a: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10"/>
                  </a:ext>
                </a:extLst>
              </a:tr>
              <a:tr h="370840">
                <a:tc>
                  <a:txBody>
                    <a:bodyPr/>
                    <a:lstStyle/>
                    <a:p>
                      <a:r>
                        <a:rPr lang="da-DK" dirty="0"/>
                        <a:t>Fish 1</a:t>
                      </a:r>
                    </a:p>
                  </a:txBody>
                  <a:tcPr/>
                </a:tc>
                <a:tc>
                  <a:txBody>
                    <a:bodyPr/>
                    <a:lstStyle/>
                    <a:p>
                      <a:pPr algn="ctr"/>
                      <a:r>
                        <a:rPr lang="da-DK" dirty="0"/>
                        <a:t>Likely</a:t>
                      </a:r>
                      <a:endParaRPr lang="en-US" dirty="0"/>
                    </a:p>
                  </a:txBody>
                  <a:tcPr/>
                </a:tc>
                <a:tc>
                  <a:txBody>
                    <a:bodyPr/>
                    <a:lstStyle/>
                    <a:p>
                      <a:pPr algn="ctr"/>
                      <a:r>
                        <a:rPr lang="da-DK" dirty="0"/>
                        <a:t>Present</a:t>
                      </a: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11"/>
                  </a:ext>
                </a:extLst>
              </a:tr>
              <a:tr h="370840">
                <a:tc>
                  <a:txBody>
                    <a:bodyPr/>
                    <a:lstStyle/>
                    <a:p>
                      <a:r>
                        <a:rPr lang="da-DK" dirty="0"/>
                        <a:t>Fish 2</a:t>
                      </a:r>
                    </a:p>
                  </a:txBody>
                  <a:tcPr/>
                </a:tc>
                <a:tc>
                  <a:txBody>
                    <a:bodyPr/>
                    <a:lstStyle/>
                    <a:p>
                      <a:pPr algn="ctr"/>
                      <a:r>
                        <a:rPr lang="da-DK" dirty="0"/>
                        <a:t>Unlikely</a:t>
                      </a:r>
                      <a:endParaRPr lang="en-US" dirty="0"/>
                    </a:p>
                  </a:txBody>
                  <a:tcPr/>
                </a:tc>
                <a:tc>
                  <a:txBody>
                    <a:bodyPr/>
                    <a:lstStyle/>
                    <a:p>
                      <a:pPr algn="ctr"/>
                      <a:endParaRPr lang="en-US" dirty="0"/>
                    </a:p>
                  </a:txBody>
                  <a:tcPr/>
                </a:tc>
                <a:tc>
                  <a:txBody>
                    <a:bodyPr/>
                    <a:lstStyle/>
                    <a:p>
                      <a:pPr algn="ctr"/>
                      <a:r>
                        <a:rPr lang="da-DK" dirty="0"/>
                        <a:t>Present</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12"/>
                  </a:ext>
                </a:extLst>
              </a:tr>
              <a:tr h="370840">
                <a:tc>
                  <a:txBody>
                    <a:bodyPr/>
                    <a:lstStyle/>
                    <a:p>
                      <a:r>
                        <a:rPr lang="da-DK" dirty="0"/>
                        <a:t>...</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xmlns="" val="10013"/>
                  </a:ext>
                </a:extLst>
              </a:tr>
            </a:tbl>
          </a:graphicData>
        </a:graphic>
      </p:graphicFrame>
      <p:graphicFrame>
        <p:nvGraphicFramePr>
          <p:cNvPr id="28" name="Table 27"/>
          <p:cNvGraphicFramePr>
            <a:graphicFrameLocks noGrp="1"/>
          </p:cNvGraphicFramePr>
          <p:nvPr>
            <p:extLst/>
          </p:nvPr>
        </p:nvGraphicFramePr>
        <p:xfrm>
          <a:off x="315310" y="962564"/>
          <a:ext cx="2032000" cy="5191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tblGrid>
              <a:tr h="370840">
                <a:tc>
                  <a:txBody>
                    <a:bodyPr/>
                    <a:lstStyle/>
                    <a:p>
                      <a:r>
                        <a:rPr lang="da-DK" dirty="0"/>
                        <a:t>Species</a:t>
                      </a:r>
                      <a:endParaRPr lang="en-US" dirty="0"/>
                    </a:p>
                  </a:txBody>
                  <a:tcPr/>
                </a:tc>
                <a:tc>
                  <a:txBody>
                    <a:bodyPr/>
                    <a:lstStyle/>
                    <a:p>
                      <a:pPr algn="ctr"/>
                      <a:r>
                        <a:rPr lang="da-DK" dirty="0"/>
                        <a:t>X</a:t>
                      </a:r>
                      <a:endParaRPr lang="en-US" dirty="0"/>
                    </a:p>
                  </a:txBody>
                  <a:tcPr/>
                </a:tc>
                <a:extLst>
                  <a:ext uri="{0D108BD9-81ED-4DB2-BD59-A6C34878D82A}">
                    <a16:rowId xmlns:a16="http://schemas.microsoft.com/office/drawing/2014/main" xmlns="" val="10000"/>
                  </a:ext>
                </a:extLst>
              </a:tr>
              <a:tr h="370840">
                <a:tc>
                  <a:txBody>
                    <a:bodyPr/>
                    <a:lstStyle/>
                    <a:p>
                      <a:r>
                        <a:rPr lang="da-DK" dirty="0"/>
                        <a:t>Bird 1</a:t>
                      </a:r>
                      <a:endParaRPr lang="en-US" dirty="0"/>
                    </a:p>
                  </a:txBody>
                  <a:tcPr/>
                </a:tc>
                <a:tc>
                  <a:txBody>
                    <a:bodyPr/>
                    <a:lstStyle/>
                    <a:p>
                      <a:pPr algn="ctr"/>
                      <a:r>
                        <a:rPr lang="da-DK" dirty="0"/>
                        <a:t>?</a:t>
                      </a:r>
                      <a:endParaRPr lang="en-US" dirty="0"/>
                    </a:p>
                  </a:txBody>
                  <a:tcPr/>
                </a:tc>
                <a:extLst>
                  <a:ext uri="{0D108BD9-81ED-4DB2-BD59-A6C34878D82A}">
                    <a16:rowId xmlns:a16="http://schemas.microsoft.com/office/drawing/2014/main" xmlns="" val="10001"/>
                  </a:ext>
                </a:extLst>
              </a:tr>
              <a:tr h="370840">
                <a:tc>
                  <a:txBody>
                    <a:bodyPr/>
                    <a:lstStyle/>
                    <a:p>
                      <a:r>
                        <a:rPr lang="da-DK" dirty="0"/>
                        <a:t>Bird 2</a:t>
                      </a:r>
                      <a:endParaRPr lang="en-US" dirty="0"/>
                    </a:p>
                  </a:txBody>
                  <a:tcPr/>
                </a:tc>
                <a:tc>
                  <a:txBody>
                    <a:bodyPr/>
                    <a:lstStyle/>
                    <a:p>
                      <a:pPr algn="ctr"/>
                      <a:r>
                        <a:rPr lang="da-DK" dirty="0"/>
                        <a:t>?</a:t>
                      </a:r>
                      <a:endParaRPr lang="en-US" dirty="0"/>
                    </a:p>
                  </a:txBody>
                  <a:tcPr/>
                </a:tc>
                <a:extLst>
                  <a:ext uri="{0D108BD9-81ED-4DB2-BD59-A6C34878D82A}">
                    <a16:rowId xmlns:a16="http://schemas.microsoft.com/office/drawing/2014/main" xmlns="" val="10002"/>
                  </a:ext>
                </a:extLst>
              </a:tr>
              <a:tr h="370840">
                <a:tc>
                  <a:txBody>
                    <a:bodyPr/>
                    <a:lstStyle/>
                    <a:p>
                      <a:r>
                        <a:rPr lang="da-DK" dirty="0"/>
                        <a:t>Bird</a:t>
                      </a:r>
                      <a:r>
                        <a:rPr lang="da-DK" baseline="0" dirty="0"/>
                        <a:t> 3</a:t>
                      </a:r>
                      <a:endParaRPr lang="en-US" dirty="0"/>
                    </a:p>
                  </a:txBody>
                  <a:tcPr/>
                </a:tc>
                <a:tc>
                  <a:txBody>
                    <a:bodyPr/>
                    <a:lstStyle/>
                    <a:p>
                      <a:pPr algn="ctr"/>
                      <a:r>
                        <a:rPr lang="da-DK" dirty="0"/>
                        <a:t>?</a:t>
                      </a:r>
                      <a:endParaRPr lang="en-US" dirty="0"/>
                    </a:p>
                  </a:txBody>
                  <a:tcPr/>
                </a:tc>
                <a:extLst>
                  <a:ext uri="{0D108BD9-81ED-4DB2-BD59-A6C34878D82A}">
                    <a16:rowId xmlns:a16="http://schemas.microsoft.com/office/drawing/2014/main" xmlns="" val="10003"/>
                  </a:ext>
                </a:extLst>
              </a:tr>
              <a:tr h="370840">
                <a:tc>
                  <a:txBody>
                    <a:bodyPr/>
                    <a:lstStyle/>
                    <a:p>
                      <a:r>
                        <a:rPr lang="da-DK" dirty="0"/>
                        <a:t>Bird 4</a:t>
                      </a:r>
                      <a:endParaRPr lang="en-US" dirty="0"/>
                    </a:p>
                  </a:txBody>
                  <a:tcPr/>
                </a:tc>
                <a:tc>
                  <a:txBody>
                    <a:bodyPr/>
                    <a:lstStyle/>
                    <a:p>
                      <a:pPr algn="ctr"/>
                      <a:r>
                        <a:rPr lang="da-DK" dirty="0"/>
                        <a:t>?</a:t>
                      </a:r>
                      <a:endParaRPr lang="en-US" dirty="0"/>
                    </a:p>
                  </a:txBody>
                  <a:tcPr/>
                </a:tc>
                <a:extLst>
                  <a:ext uri="{0D108BD9-81ED-4DB2-BD59-A6C34878D82A}">
                    <a16:rowId xmlns:a16="http://schemas.microsoft.com/office/drawing/2014/main" xmlns="" val="10004"/>
                  </a:ext>
                </a:extLst>
              </a:tr>
              <a:tr h="370840">
                <a:tc>
                  <a:txBody>
                    <a:bodyPr/>
                    <a:lstStyle/>
                    <a:p>
                      <a:r>
                        <a:rPr lang="da-DK" dirty="0"/>
                        <a:t>...</a:t>
                      </a:r>
                      <a:endParaRPr lang="en-US" dirty="0"/>
                    </a:p>
                  </a:txBody>
                  <a:tcPr/>
                </a:tc>
                <a:tc>
                  <a:txBody>
                    <a:bodyPr/>
                    <a:lstStyle/>
                    <a:p>
                      <a:pPr algn="ctr"/>
                      <a:endParaRPr lang="en-US" dirty="0"/>
                    </a:p>
                  </a:txBody>
                  <a:tcPr/>
                </a:tc>
                <a:extLst>
                  <a:ext uri="{0D108BD9-81ED-4DB2-BD59-A6C34878D82A}">
                    <a16:rowId xmlns:a16="http://schemas.microsoft.com/office/drawing/2014/main" xmlns="" val="10005"/>
                  </a:ext>
                </a:extLst>
              </a:tr>
              <a:tr h="370840">
                <a:tc>
                  <a:txBody>
                    <a:bodyPr/>
                    <a:lstStyle/>
                    <a:p>
                      <a:r>
                        <a:rPr lang="da-DK" dirty="0"/>
                        <a:t>Tree 1</a:t>
                      </a:r>
                      <a:endParaRPr lang="en-US" dirty="0"/>
                    </a:p>
                  </a:txBody>
                  <a:tcPr/>
                </a:tc>
                <a:tc>
                  <a:txBody>
                    <a:bodyPr/>
                    <a:lstStyle/>
                    <a:p>
                      <a:pPr algn="ctr"/>
                      <a:r>
                        <a:rPr lang="da-DK" dirty="0"/>
                        <a:t>?</a:t>
                      </a:r>
                      <a:endParaRPr lang="en-US" dirty="0"/>
                    </a:p>
                  </a:txBody>
                  <a:tcPr/>
                </a:tc>
                <a:extLst>
                  <a:ext uri="{0D108BD9-81ED-4DB2-BD59-A6C34878D82A}">
                    <a16:rowId xmlns:a16="http://schemas.microsoft.com/office/drawing/2014/main" xmlns="" val="10006"/>
                  </a:ext>
                </a:extLst>
              </a:tr>
              <a:tr h="370840">
                <a:tc>
                  <a:txBody>
                    <a:bodyPr/>
                    <a:lstStyle/>
                    <a:p>
                      <a:r>
                        <a:rPr lang="da-DK" dirty="0"/>
                        <a:t>Tree 2</a:t>
                      </a:r>
                    </a:p>
                  </a:txBody>
                  <a:tcPr/>
                </a:tc>
                <a:tc>
                  <a:txBody>
                    <a:bodyPr/>
                    <a:lstStyle/>
                    <a:p>
                      <a:pPr algn="ctr"/>
                      <a:r>
                        <a:rPr lang="da-DK" dirty="0"/>
                        <a:t>?</a:t>
                      </a:r>
                      <a:endParaRPr lang="en-US" dirty="0"/>
                    </a:p>
                  </a:txBody>
                  <a:tcPr/>
                </a:tc>
                <a:extLst>
                  <a:ext uri="{0D108BD9-81ED-4DB2-BD59-A6C34878D82A}">
                    <a16:rowId xmlns:a16="http://schemas.microsoft.com/office/drawing/2014/main" xmlns="" val="10007"/>
                  </a:ext>
                </a:extLst>
              </a:tr>
              <a:tr h="370840">
                <a:tc>
                  <a:txBody>
                    <a:bodyPr/>
                    <a:lstStyle/>
                    <a:p>
                      <a:r>
                        <a:rPr lang="da-DK" dirty="0"/>
                        <a:t>Tree 3</a:t>
                      </a:r>
                    </a:p>
                  </a:txBody>
                  <a:tcPr/>
                </a:tc>
                <a:tc>
                  <a:txBody>
                    <a:bodyPr/>
                    <a:lstStyle/>
                    <a:p>
                      <a:pPr algn="ctr"/>
                      <a:r>
                        <a:rPr lang="da-DK" dirty="0"/>
                        <a:t>?</a:t>
                      </a:r>
                      <a:endParaRPr lang="en-US" dirty="0"/>
                    </a:p>
                  </a:txBody>
                  <a:tcPr/>
                </a:tc>
                <a:extLst>
                  <a:ext uri="{0D108BD9-81ED-4DB2-BD59-A6C34878D82A}">
                    <a16:rowId xmlns:a16="http://schemas.microsoft.com/office/drawing/2014/main" xmlns="" val="10008"/>
                  </a:ext>
                </a:extLst>
              </a:tr>
              <a:tr h="370840">
                <a:tc>
                  <a:txBody>
                    <a:bodyPr/>
                    <a:lstStyle/>
                    <a:p>
                      <a:r>
                        <a:rPr lang="da-DK" dirty="0"/>
                        <a:t>Tree 4</a:t>
                      </a:r>
                    </a:p>
                  </a:txBody>
                  <a:tcPr/>
                </a:tc>
                <a:tc>
                  <a:txBody>
                    <a:bodyPr/>
                    <a:lstStyle/>
                    <a:p>
                      <a:pPr algn="ctr"/>
                      <a:r>
                        <a:rPr lang="da-DK" dirty="0"/>
                        <a:t>?</a:t>
                      </a:r>
                      <a:endParaRPr lang="en-US" dirty="0"/>
                    </a:p>
                  </a:txBody>
                  <a:tcPr/>
                </a:tc>
                <a:extLst>
                  <a:ext uri="{0D108BD9-81ED-4DB2-BD59-A6C34878D82A}">
                    <a16:rowId xmlns:a16="http://schemas.microsoft.com/office/drawing/2014/main" xmlns="" val="10009"/>
                  </a:ext>
                </a:extLst>
              </a:tr>
              <a:tr h="370840">
                <a:tc>
                  <a:txBody>
                    <a:bodyPr/>
                    <a:lstStyle/>
                    <a:p>
                      <a:r>
                        <a:rPr lang="da-DK" dirty="0"/>
                        <a:t>...</a:t>
                      </a:r>
                    </a:p>
                  </a:txBody>
                  <a:tcPr/>
                </a:tc>
                <a:tc>
                  <a:txBody>
                    <a:bodyPr/>
                    <a:lstStyle/>
                    <a:p>
                      <a:pPr algn="ctr"/>
                      <a:endParaRPr lang="en-US" dirty="0"/>
                    </a:p>
                  </a:txBody>
                  <a:tcPr/>
                </a:tc>
                <a:extLst>
                  <a:ext uri="{0D108BD9-81ED-4DB2-BD59-A6C34878D82A}">
                    <a16:rowId xmlns:a16="http://schemas.microsoft.com/office/drawing/2014/main" xmlns="" val="10010"/>
                  </a:ext>
                </a:extLst>
              </a:tr>
              <a:tr h="370840">
                <a:tc>
                  <a:txBody>
                    <a:bodyPr/>
                    <a:lstStyle/>
                    <a:p>
                      <a:r>
                        <a:rPr lang="da-DK" dirty="0"/>
                        <a:t>Fish 1</a:t>
                      </a:r>
                    </a:p>
                  </a:txBody>
                  <a:tcPr/>
                </a:tc>
                <a:tc>
                  <a:txBody>
                    <a:bodyPr/>
                    <a:lstStyle/>
                    <a:p>
                      <a:pPr algn="ctr"/>
                      <a:r>
                        <a:rPr lang="da-DK" dirty="0"/>
                        <a:t>?</a:t>
                      </a:r>
                      <a:endParaRPr lang="en-US" dirty="0"/>
                    </a:p>
                  </a:txBody>
                  <a:tcPr/>
                </a:tc>
                <a:extLst>
                  <a:ext uri="{0D108BD9-81ED-4DB2-BD59-A6C34878D82A}">
                    <a16:rowId xmlns:a16="http://schemas.microsoft.com/office/drawing/2014/main" xmlns="" val="10011"/>
                  </a:ext>
                </a:extLst>
              </a:tr>
              <a:tr h="370840">
                <a:tc>
                  <a:txBody>
                    <a:bodyPr/>
                    <a:lstStyle/>
                    <a:p>
                      <a:r>
                        <a:rPr lang="da-DK" dirty="0"/>
                        <a:t>Fish 2</a:t>
                      </a:r>
                    </a:p>
                  </a:txBody>
                  <a:tcPr/>
                </a:tc>
                <a:tc>
                  <a:txBody>
                    <a:bodyPr/>
                    <a:lstStyle/>
                    <a:p>
                      <a:pPr algn="ctr"/>
                      <a:r>
                        <a:rPr lang="da-DK" dirty="0"/>
                        <a:t>?</a:t>
                      </a:r>
                      <a:endParaRPr lang="en-US" dirty="0"/>
                    </a:p>
                  </a:txBody>
                  <a:tcPr/>
                </a:tc>
                <a:extLst>
                  <a:ext uri="{0D108BD9-81ED-4DB2-BD59-A6C34878D82A}">
                    <a16:rowId xmlns:a16="http://schemas.microsoft.com/office/drawing/2014/main" xmlns="" val="10012"/>
                  </a:ext>
                </a:extLst>
              </a:tr>
              <a:tr h="370840">
                <a:tc>
                  <a:txBody>
                    <a:bodyPr/>
                    <a:lstStyle/>
                    <a:p>
                      <a:r>
                        <a:rPr lang="da-DK" dirty="0"/>
                        <a:t>...</a:t>
                      </a:r>
                    </a:p>
                  </a:txBody>
                  <a:tcPr/>
                </a:tc>
                <a:tc>
                  <a:txBody>
                    <a:bodyPr/>
                    <a:lstStyle/>
                    <a:p>
                      <a:pPr algn="r"/>
                      <a:endParaRPr lang="en-US" dirty="0"/>
                    </a:p>
                  </a:txBody>
                  <a:tcPr/>
                </a:tc>
                <a:extLst>
                  <a:ext uri="{0D108BD9-81ED-4DB2-BD59-A6C34878D82A}">
                    <a16:rowId xmlns:a16="http://schemas.microsoft.com/office/drawing/2014/main" xmlns="" val="10013"/>
                  </a:ext>
                </a:extLst>
              </a:tr>
            </a:tbl>
          </a:graphicData>
        </a:graphic>
      </p:graphicFrame>
      <p:sp>
        <p:nvSpPr>
          <p:cNvPr id="2" name="Title 1"/>
          <p:cNvSpPr>
            <a:spLocks noGrp="1"/>
          </p:cNvSpPr>
          <p:nvPr>
            <p:ph type="title"/>
          </p:nvPr>
        </p:nvSpPr>
        <p:spPr/>
        <p:txBody>
          <a:bodyPr>
            <a:noAutofit/>
          </a:bodyPr>
          <a:lstStyle/>
          <a:p>
            <a:r>
              <a:rPr lang="da-DK" dirty="0"/>
              <a:t>Measurements and Models AND EBVs</a:t>
            </a:r>
            <a:endParaRPr lang="en-US" cap="none" dirty="0"/>
          </a:p>
        </p:txBody>
      </p:sp>
      <p:sp>
        <p:nvSpPr>
          <p:cNvPr id="4" name="Text Placeholder 3"/>
          <p:cNvSpPr>
            <a:spLocks noGrp="1"/>
          </p:cNvSpPr>
          <p:nvPr>
            <p:ph type="body" sz="quarter" idx="10"/>
          </p:nvPr>
        </p:nvSpPr>
        <p:spPr/>
        <p:txBody>
          <a:bodyPr/>
          <a:lstStyle/>
          <a:p>
            <a:endParaRPr lang="en-US"/>
          </a:p>
        </p:txBody>
      </p:sp>
      <p:pic>
        <p:nvPicPr>
          <p:cNvPr id="3074" name="Picture 2" descr="http://bsccongress.com/im8/aussie-outline-map-clip-art.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423479" y="-912129"/>
            <a:ext cx="1720522" cy="827769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024646" y="2995447"/>
            <a:ext cx="492672" cy="756745"/>
          </a:xfrm>
          <a:prstGeom prst="ellipse">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da-DK" dirty="0"/>
              <a:t>X</a:t>
            </a:r>
            <a:endParaRPr lang="en-US" dirty="0"/>
          </a:p>
        </p:txBody>
      </p:sp>
      <p:sp>
        <p:nvSpPr>
          <p:cNvPr id="6" name="5-Point Star 5"/>
          <p:cNvSpPr/>
          <p:nvPr/>
        </p:nvSpPr>
        <p:spPr>
          <a:xfrm>
            <a:off x="8626640" y="2136228"/>
            <a:ext cx="342900" cy="29166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B</a:t>
            </a:r>
            <a:endParaRPr lang="en-US" dirty="0"/>
          </a:p>
        </p:txBody>
      </p:sp>
      <p:sp>
        <p:nvSpPr>
          <p:cNvPr id="24" name="5-Point Star 23"/>
          <p:cNvSpPr/>
          <p:nvPr/>
        </p:nvSpPr>
        <p:spPr>
          <a:xfrm>
            <a:off x="8762235" y="3606361"/>
            <a:ext cx="342900" cy="29166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C</a:t>
            </a:r>
            <a:endParaRPr lang="en-US" dirty="0"/>
          </a:p>
        </p:txBody>
      </p:sp>
      <p:sp>
        <p:nvSpPr>
          <p:cNvPr id="25" name="5-Point Star 24"/>
          <p:cNvSpPr/>
          <p:nvPr/>
        </p:nvSpPr>
        <p:spPr>
          <a:xfrm>
            <a:off x="7744811" y="2282059"/>
            <a:ext cx="342900" cy="29166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A</a:t>
            </a:r>
            <a:endParaRPr lang="en-US" dirty="0"/>
          </a:p>
        </p:txBody>
      </p:sp>
      <p:sp>
        <p:nvSpPr>
          <p:cNvPr id="26" name="5-Point Star 25"/>
          <p:cNvSpPr/>
          <p:nvPr/>
        </p:nvSpPr>
        <p:spPr>
          <a:xfrm>
            <a:off x="8419335" y="4374931"/>
            <a:ext cx="342900" cy="29166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D</a:t>
            </a:r>
            <a:endParaRPr lang="en-US" dirty="0"/>
          </a:p>
        </p:txBody>
      </p:sp>
    </p:spTree>
    <p:extLst>
      <p:ext uri="{BB962C8B-B14F-4D97-AF65-F5344CB8AC3E}">
        <p14:creationId xmlns:p14="http://schemas.microsoft.com/office/powerpoint/2010/main" val="384598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Sampling Event Data</a:t>
            </a:r>
            <a:endParaRPr lang="en-US" dirty="0"/>
          </a:p>
        </p:txBody>
      </p:sp>
      <p:sp>
        <p:nvSpPr>
          <p:cNvPr id="3" name="Text Placeholder 2"/>
          <p:cNvSpPr>
            <a:spLocks noGrp="1"/>
          </p:cNvSpPr>
          <p:nvPr>
            <p:ph type="body" sz="quarter" idx="10"/>
          </p:nvPr>
        </p:nvSpPr>
        <p:spPr/>
        <p:txBody>
          <a:bodyPr/>
          <a:lstStyle/>
          <a:p>
            <a:endParaRPr lang="en-AU"/>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365" y="924502"/>
            <a:ext cx="7169269" cy="5275404"/>
          </a:xfrm>
          <a:prstGeom prst="rect">
            <a:avLst/>
          </a:prstGeom>
        </p:spPr>
      </p:pic>
    </p:spTree>
    <p:extLst>
      <p:ext uri="{BB962C8B-B14F-4D97-AF65-F5344CB8AC3E}">
        <p14:creationId xmlns:p14="http://schemas.microsoft.com/office/powerpoint/2010/main" val="4209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weden_reg_6960_Papilio_machaon.jpg"/>
          <p:cNvPicPr>
            <a:picLocks noChangeAspect="1"/>
          </p:cNvPicPr>
          <p:nvPr/>
        </p:nvPicPr>
        <p:blipFill>
          <a:blip r:embed="rId2" cstate="print"/>
          <a:stretch>
            <a:fillRect/>
          </a:stretch>
        </p:blipFill>
        <p:spPr>
          <a:xfrm>
            <a:off x="6126480" y="3304436"/>
            <a:ext cx="3017520" cy="3017520"/>
          </a:xfrm>
          <a:prstGeom prst="rect">
            <a:avLst/>
          </a:prstGeom>
        </p:spPr>
      </p:pic>
      <p:sp>
        <p:nvSpPr>
          <p:cNvPr id="24" name="Slide Number Placeholder 4"/>
          <p:cNvSpPr txBox="1">
            <a:spLocks/>
          </p:cNvSpPr>
          <p:nvPr/>
        </p:nvSpPr>
        <p:spPr>
          <a:xfrm>
            <a:off x="6912260" y="3088459"/>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364927-176C-45B8-9F62-5723F70E07F6}" type="slidenum">
              <a:rPr lang="fi-FI" smtClean="0"/>
              <a:pPr/>
              <a:t>14</a:t>
            </a:fld>
            <a:endParaRPr lang="fi-FI" dirty="0"/>
          </a:p>
        </p:txBody>
      </p:sp>
      <p:pic>
        <p:nvPicPr>
          <p:cNvPr id="25" name="Picture 24" descr="Finland_reg_6960_Papilio_machaon.jpg"/>
          <p:cNvPicPr>
            <a:picLocks noChangeAspect="1"/>
          </p:cNvPicPr>
          <p:nvPr/>
        </p:nvPicPr>
        <p:blipFill>
          <a:blip r:embed="rId3" cstate="print"/>
          <a:stretch>
            <a:fillRect/>
          </a:stretch>
        </p:blipFill>
        <p:spPr>
          <a:xfrm>
            <a:off x="6126480" y="516692"/>
            <a:ext cx="3017520" cy="3017520"/>
          </a:xfrm>
          <a:prstGeom prst="rect">
            <a:avLst/>
          </a:prstGeom>
        </p:spPr>
      </p:pic>
      <p:pic>
        <p:nvPicPr>
          <p:cNvPr id="26" name="Picture 25" descr="Finland_reg_7024_Gonepteryx_rhamni.jpg"/>
          <p:cNvPicPr>
            <a:picLocks noChangeAspect="1"/>
          </p:cNvPicPr>
          <p:nvPr/>
        </p:nvPicPr>
        <p:blipFill>
          <a:blip r:embed="rId4" cstate="print"/>
          <a:stretch>
            <a:fillRect/>
          </a:stretch>
        </p:blipFill>
        <p:spPr>
          <a:xfrm>
            <a:off x="3167844" y="516692"/>
            <a:ext cx="3017520" cy="3017520"/>
          </a:xfrm>
          <a:prstGeom prst="rect">
            <a:avLst/>
          </a:prstGeom>
        </p:spPr>
      </p:pic>
      <p:pic>
        <p:nvPicPr>
          <p:cNvPr id="27" name="Picture 26" descr="Finland_reg_7250_Aglais_urticae_Nymphalis_urticae_Aglais_ichnusa.jpg"/>
          <p:cNvPicPr>
            <a:picLocks noChangeAspect="1"/>
          </p:cNvPicPr>
          <p:nvPr/>
        </p:nvPicPr>
        <p:blipFill>
          <a:blip r:embed="rId5" cstate="print"/>
          <a:stretch>
            <a:fillRect/>
          </a:stretch>
        </p:blipFill>
        <p:spPr>
          <a:xfrm>
            <a:off x="0" y="496454"/>
            <a:ext cx="3017520" cy="3017520"/>
          </a:xfrm>
          <a:prstGeom prst="rect">
            <a:avLst/>
          </a:prstGeom>
        </p:spPr>
      </p:pic>
      <p:pic>
        <p:nvPicPr>
          <p:cNvPr id="28" name="Picture 27" descr="Sweden_reg_7024_Gonepteryx_rhamni.jpg"/>
          <p:cNvPicPr>
            <a:picLocks noChangeAspect="1"/>
          </p:cNvPicPr>
          <p:nvPr/>
        </p:nvPicPr>
        <p:blipFill>
          <a:blip r:embed="rId6" cstate="print"/>
          <a:stretch>
            <a:fillRect/>
          </a:stretch>
        </p:blipFill>
        <p:spPr>
          <a:xfrm>
            <a:off x="3131840" y="3304436"/>
            <a:ext cx="3017520" cy="3017520"/>
          </a:xfrm>
          <a:prstGeom prst="rect">
            <a:avLst/>
          </a:prstGeom>
        </p:spPr>
      </p:pic>
      <p:pic>
        <p:nvPicPr>
          <p:cNvPr id="29" name="Picture 28" descr="Sweden_reg_7250_Aglais_urticae_Nymphalis_urticae_Aglais_ichnusa.jpg"/>
          <p:cNvPicPr>
            <a:picLocks noChangeAspect="1"/>
          </p:cNvPicPr>
          <p:nvPr/>
        </p:nvPicPr>
        <p:blipFill>
          <a:blip r:embed="rId7" cstate="print"/>
          <a:stretch>
            <a:fillRect/>
          </a:stretch>
        </p:blipFill>
        <p:spPr>
          <a:xfrm>
            <a:off x="0" y="3304436"/>
            <a:ext cx="3017520" cy="3017520"/>
          </a:xfrm>
          <a:prstGeom prst="rect">
            <a:avLst/>
          </a:prstGeom>
        </p:spPr>
      </p:pic>
      <p:sp>
        <p:nvSpPr>
          <p:cNvPr id="30" name="TextBox 29"/>
          <p:cNvSpPr txBox="1"/>
          <p:nvPr/>
        </p:nvSpPr>
        <p:spPr>
          <a:xfrm>
            <a:off x="3527376" y="3988512"/>
            <a:ext cx="926087" cy="369332"/>
          </a:xfrm>
          <a:prstGeom prst="rect">
            <a:avLst/>
          </a:prstGeom>
          <a:noFill/>
        </p:spPr>
        <p:txBody>
          <a:bodyPr wrap="none" rtlCol="0">
            <a:spAutoFit/>
          </a:bodyPr>
          <a:lstStyle/>
          <a:p>
            <a:r>
              <a:rPr lang="en-GB" dirty="0">
                <a:solidFill>
                  <a:srgbClr val="0070C0"/>
                </a:solidFill>
              </a:rPr>
              <a:t>Sweden</a:t>
            </a:r>
          </a:p>
        </p:txBody>
      </p:sp>
      <p:sp>
        <p:nvSpPr>
          <p:cNvPr id="31" name="TextBox 30"/>
          <p:cNvSpPr txBox="1"/>
          <p:nvPr/>
        </p:nvSpPr>
        <p:spPr>
          <a:xfrm>
            <a:off x="431540" y="4009080"/>
            <a:ext cx="926087" cy="369332"/>
          </a:xfrm>
          <a:prstGeom prst="rect">
            <a:avLst/>
          </a:prstGeom>
          <a:noFill/>
        </p:spPr>
        <p:txBody>
          <a:bodyPr wrap="none" rtlCol="0">
            <a:spAutoFit/>
          </a:bodyPr>
          <a:lstStyle/>
          <a:p>
            <a:r>
              <a:rPr lang="en-GB" dirty="0">
                <a:solidFill>
                  <a:srgbClr val="0070C0"/>
                </a:solidFill>
              </a:rPr>
              <a:t>Sweden</a:t>
            </a:r>
          </a:p>
        </p:txBody>
      </p:sp>
      <p:sp>
        <p:nvSpPr>
          <p:cNvPr id="32" name="TextBox 31"/>
          <p:cNvSpPr txBox="1"/>
          <p:nvPr/>
        </p:nvSpPr>
        <p:spPr>
          <a:xfrm>
            <a:off x="432048" y="1149328"/>
            <a:ext cx="872355" cy="369332"/>
          </a:xfrm>
          <a:prstGeom prst="rect">
            <a:avLst/>
          </a:prstGeom>
          <a:noFill/>
        </p:spPr>
        <p:txBody>
          <a:bodyPr wrap="none" rtlCol="0">
            <a:spAutoFit/>
          </a:bodyPr>
          <a:lstStyle/>
          <a:p>
            <a:r>
              <a:rPr lang="en-GB" dirty="0">
                <a:solidFill>
                  <a:srgbClr val="0070C0"/>
                </a:solidFill>
              </a:rPr>
              <a:t>Finland</a:t>
            </a:r>
          </a:p>
        </p:txBody>
      </p:sp>
      <p:sp>
        <p:nvSpPr>
          <p:cNvPr id="33" name="TextBox 32"/>
          <p:cNvSpPr txBox="1"/>
          <p:nvPr/>
        </p:nvSpPr>
        <p:spPr>
          <a:xfrm>
            <a:off x="6552220" y="4060520"/>
            <a:ext cx="926087" cy="369332"/>
          </a:xfrm>
          <a:prstGeom prst="rect">
            <a:avLst/>
          </a:prstGeom>
          <a:noFill/>
        </p:spPr>
        <p:txBody>
          <a:bodyPr wrap="none" rtlCol="0">
            <a:spAutoFit/>
          </a:bodyPr>
          <a:lstStyle/>
          <a:p>
            <a:r>
              <a:rPr lang="en-GB" dirty="0">
                <a:solidFill>
                  <a:srgbClr val="0070C0"/>
                </a:solidFill>
              </a:rPr>
              <a:t>Sweden</a:t>
            </a:r>
          </a:p>
        </p:txBody>
      </p:sp>
      <p:sp>
        <p:nvSpPr>
          <p:cNvPr id="34" name="TextBox 33"/>
          <p:cNvSpPr txBox="1"/>
          <p:nvPr/>
        </p:nvSpPr>
        <p:spPr>
          <a:xfrm>
            <a:off x="3599892" y="1200768"/>
            <a:ext cx="872355" cy="369332"/>
          </a:xfrm>
          <a:prstGeom prst="rect">
            <a:avLst/>
          </a:prstGeom>
          <a:noFill/>
        </p:spPr>
        <p:txBody>
          <a:bodyPr wrap="none" rtlCol="0">
            <a:spAutoFit/>
          </a:bodyPr>
          <a:lstStyle/>
          <a:p>
            <a:r>
              <a:rPr lang="en-GB" dirty="0">
                <a:solidFill>
                  <a:srgbClr val="0070C0"/>
                </a:solidFill>
              </a:rPr>
              <a:t>Finland</a:t>
            </a:r>
          </a:p>
        </p:txBody>
      </p:sp>
      <p:sp>
        <p:nvSpPr>
          <p:cNvPr id="35" name="TextBox 34"/>
          <p:cNvSpPr txBox="1"/>
          <p:nvPr/>
        </p:nvSpPr>
        <p:spPr>
          <a:xfrm>
            <a:off x="6588224" y="1257340"/>
            <a:ext cx="872355" cy="369332"/>
          </a:xfrm>
          <a:prstGeom prst="rect">
            <a:avLst/>
          </a:prstGeom>
          <a:noFill/>
        </p:spPr>
        <p:txBody>
          <a:bodyPr wrap="none" rtlCol="0">
            <a:spAutoFit/>
          </a:bodyPr>
          <a:lstStyle/>
          <a:p>
            <a:r>
              <a:rPr lang="en-GB" dirty="0">
                <a:solidFill>
                  <a:srgbClr val="0070C0"/>
                </a:solidFill>
              </a:rPr>
              <a:t>Finland</a:t>
            </a:r>
          </a:p>
        </p:txBody>
      </p:sp>
      <p:pic>
        <p:nvPicPr>
          <p:cNvPr id="36" name="Picture 5" descr="Kuvahaun tulos haulle papilio macha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16316" y="1200768"/>
            <a:ext cx="930456" cy="618754"/>
          </a:xfrm>
          <a:prstGeom prst="rect">
            <a:avLst/>
          </a:prstGeom>
          <a:noFill/>
        </p:spPr>
      </p:pic>
      <p:pic>
        <p:nvPicPr>
          <p:cNvPr id="37" name="Picture 5" descr="Kuvahaun tulos haulle papilio macha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16316" y="4045084"/>
            <a:ext cx="930456" cy="618754"/>
          </a:xfrm>
          <a:prstGeom prst="rect">
            <a:avLst/>
          </a:prstGeom>
          <a:noFill/>
        </p:spPr>
      </p:pic>
      <p:pic>
        <p:nvPicPr>
          <p:cNvPr id="38" name="Picture 4" descr="https://upload.wikimedia.org/wikipedia/commons/0/06/Gonepteryx.rhamni.mounted.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08005" y="1236772"/>
            <a:ext cx="720080" cy="472219"/>
          </a:xfrm>
          <a:prstGeom prst="rect">
            <a:avLst/>
          </a:prstGeom>
          <a:noFill/>
        </p:spPr>
      </p:pic>
      <p:pic>
        <p:nvPicPr>
          <p:cNvPr id="39" name="Picture 4" descr="https://upload.wikimedia.org/wikipedia/commons/0/06/Gonepteryx.rhamni.mounted.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99992" y="4045084"/>
            <a:ext cx="720080" cy="472219"/>
          </a:xfrm>
          <a:prstGeom prst="rect">
            <a:avLst/>
          </a:prstGeom>
          <a:noFill/>
        </p:spPr>
      </p:pic>
      <p:pic>
        <p:nvPicPr>
          <p:cNvPr id="40" name="Picture 6" descr="Kuvahaun tulos haulle aglais urtica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31640" y="1056752"/>
            <a:ext cx="963191" cy="640960"/>
          </a:xfrm>
          <a:prstGeom prst="rect">
            <a:avLst/>
          </a:prstGeom>
          <a:noFill/>
        </p:spPr>
      </p:pic>
      <p:pic>
        <p:nvPicPr>
          <p:cNvPr id="41" name="Picture 6" descr="Kuvahaun tulos haulle aglais urtica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03648" y="3865064"/>
            <a:ext cx="963191" cy="640960"/>
          </a:xfrm>
          <a:prstGeom prst="rect">
            <a:avLst/>
          </a:prstGeom>
          <a:noFill/>
        </p:spPr>
      </p:pic>
      <p:cxnSp>
        <p:nvCxnSpPr>
          <p:cNvPr id="42" name="Straight Arrow Connector 41"/>
          <p:cNvCxnSpPr/>
          <p:nvPr/>
        </p:nvCxnSpPr>
        <p:spPr>
          <a:xfrm>
            <a:off x="2123728" y="4765164"/>
            <a:ext cx="0" cy="3960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051720" y="1920848"/>
            <a:ext cx="0" cy="3960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199" y="274637"/>
            <a:ext cx="8547019" cy="793915"/>
          </a:xfrm>
        </p:spPr>
        <p:txBody>
          <a:bodyPr>
            <a:normAutofit/>
          </a:bodyPr>
          <a:lstStyle/>
          <a:p>
            <a:r>
              <a:rPr lang="da-DK" dirty="0"/>
              <a:t>Signals from BULK Presence Records</a:t>
            </a:r>
            <a:endParaRPr lang="en-US" dirty="0"/>
          </a:p>
        </p:txBody>
      </p:sp>
      <p:sp>
        <p:nvSpPr>
          <p:cNvPr id="4" name="Text Placeholder 3"/>
          <p:cNvSpPr>
            <a:spLocks noGrp="1"/>
          </p:cNvSpPr>
          <p:nvPr>
            <p:ph type="body" sz="quarter" idx="10"/>
          </p:nvPr>
        </p:nvSpPr>
        <p:spPr/>
        <p:txBody>
          <a:bodyPr/>
          <a:lstStyle/>
          <a:p>
            <a:r>
              <a:rPr lang="da-DK" dirty="0"/>
              <a:t>Slide from presentation by Hannu Saarenmaa at GLOBIS-B workshop, March 2016</a:t>
            </a:r>
            <a:endParaRPr lang="en-US" dirty="0"/>
          </a:p>
        </p:txBody>
      </p:sp>
    </p:spTree>
    <p:extLst>
      <p:ext uri="{BB962C8B-B14F-4D97-AF65-F5344CB8AC3E}">
        <p14:creationId xmlns:p14="http://schemas.microsoft.com/office/powerpoint/2010/main" val="256106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579950" y="2613392"/>
            <a:ext cx="7984109" cy="3170099"/>
          </a:xfrm>
          <a:prstGeom prst="rect">
            <a:avLst/>
          </a:prstGeom>
          <a:noFill/>
        </p:spPr>
        <p:txBody>
          <a:bodyPr wrap="none" rtlCol="0">
            <a:spAutoFit/>
          </a:bodyPr>
          <a:lstStyle/>
          <a:p>
            <a:pPr algn="ctr"/>
            <a:r>
              <a:rPr lang="en-AU" sz="4000" b="1" dirty="0">
                <a:solidFill>
                  <a:srgbClr val="328127"/>
                </a:solidFill>
              </a:rPr>
              <a:t>Enhance Information Infrastructure</a:t>
            </a:r>
          </a:p>
          <a:p>
            <a:pPr algn="ctr"/>
            <a:r>
              <a:rPr lang="en-AU" sz="4000" dirty="0">
                <a:solidFill>
                  <a:srgbClr val="328127"/>
                </a:solidFill>
              </a:rPr>
              <a:t>Activity 2b</a:t>
            </a:r>
          </a:p>
          <a:p>
            <a:pPr algn="ctr"/>
            <a:r>
              <a:rPr lang="en-AU" sz="6000" b="1" dirty="0">
                <a:solidFill>
                  <a:srgbClr val="328127"/>
                </a:solidFill>
              </a:rPr>
              <a:t>Modernise Data</a:t>
            </a:r>
          </a:p>
          <a:p>
            <a:pPr algn="ctr"/>
            <a:r>
              <a:rPr lang="en-AU" sz="6000" b="1" dirty="0">
                <a:solidFill>
                  <a:srgbClr val="328127"/>
                </a:solidFill>
              </a:rPr>
              <a:t>Standards</a:t>
            </a:r>
          </a:p>
        </p:txBody>
      </p:sp>
    </p:spTree>
    <p:extLst>
      <p:ext uri="{BB962C8B-B14F-4D97-AF65-F5344CB8AC3E}">
        <p14:creationId xmlns:p14="http://schemas.microsoft.com/office/powerpoint/2010/main" val="371480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85" y="6300088"/>
            <a:ext cx="7410688" cy="951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Content Placeholder 8"/>
          <p:cNvSpPr>
            <a:spLocks noGrp="1"/>
          </p:cNvSpPr>
          <p:nvPr>
            <p:ph sz="half" idx="17"/>
          </p:nvPr>
        </p:nvSpPr>
        <p:spPr>
          <a:xfrm>
            <a:off x="536432" y="274642"/>
            <a:ext cx="8607568" cy="1169147"/>
          </a:xfrm>
        </p:spPr>
        <p:txBody>
          <a:bodyPr anchor="t" anchorCtr="0">
            <a:normAutofit/>
          </a:bodyPr>
          <a:lstStyle/>
          <a:p>
            <a:pPr>
              <a:lnSpc>
                <a:spcPct val="90000"/>
              </a:lnSpc>
            </a:pPr>
            <a:r>
              <a:rPr lang="da-DK" sz="2800" b="1" cap="all" dirty="0">
                <a:solidFill>
                  <a:srgbClr val="328127"/>
                </a:solidFill>
                <a:latin typeface="Arial"/>
                <a:cs typeface="Arial"/>
              </a:rPr>
              <a:t>Biodiversity Knowledge Graph</a:t>
            </a:r>
          </a:p>
        </p:txBody>
      </p:sp>
      <p:cxnSp>
        <p:nvCxnSpPr>
          <p:cNvPr id="27" name="Straight Arrow Connector 26"/>
          <p:cNvCxnSpPr/>
          <p:nvPr/>
        </p:nvCxnSpPr>
        <p:spPr>
          <a:xfrm flipV="1">
            <a:off x="6254365" y="2514657"/>
            <a:ext cx="979159" cy="1108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187825" y="2496639"/>
            <a:ext cx="349775" cy="553998"/>
          </a:xfrm>
          <a:prstGeom prst="rect">
            <a:avLst/>
          </a:prstGeom>
          <a:noFill/>
        </p:spPr>
        <p:txBody>
          <a:bodyPr wrap="none" rtlCol="0">
            <a:spAutoFit/>
          </a:bodyPr>
          <a:lstStyle/>
          <a:p>
            <a:pPr algn="ctr">
              <a:lnSpc>
                <a:spcPts val="1200"/>
              </a:lnSpc>
            </a:pPr>
            <a:r>
              <a:rPr lang="da-DK" sz="4800" b="1" dirty="0"/>
              <a:t>.</a:t>
            </a:r>
          </a:p>
          <a:p>
            <a:pPr algn="ctr">
              <a:lnSpc>
                <a:spcPts val="1200"/>
              </a:lnSpc>
            </a:pPr>
            <a:r>
              <a:rPr lang="da-DK" sz="4800" b="1" dirty="0"/>
              <a:t>.</a:t>
            </a:r>
          </a:p>
          <a:p>
            <a:pPr algn="ctr">
              <a:lnSpc>
                <a:spcPts val="1200"/>
              </a:lnSpc>
            </a:pPr>
            <a:r>
              <a:rPr lang="da-DK" sz="4800" b="1" dirty="0"/>
              <a:t>.</a:t>
            </a:r>
            <a:endParaRPr lang="en-US" sz="4800" b="1" dirty="0"/>
          </a:p>
        </p:txBody>
      </p:sp>
      <p:cxnSp>
        <p:nvCxnSpPr>
          <p:cNvPr id="35" name="Straight Arrow Connector 34"/>
          <p:cNvCxnSpPr/>
          <p:nvPr/>
        </p:nvCxnSpPr>
        <p:spPr>
          <a:xfrm>
            <a:off x="6528306" y="4264854"/>
            <a:ext cx="7052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034629" y="2690124"/>
            <a:ext cx="622564" cy="442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74265" y="2574635"/>
            <a:ext cx="600781" cy="7186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5" name="Picture 1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224" b="24609"/>
          <a:stretch/>
        </p:blipFill>
        <p:spPr bwMode="auto">
          <a:xfrm>
            <a:off x="2844720" y="6042205"/>
            <a:ext cx="1035984" cy="58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2789478" y="1717339"/>
            <a:ext cx="1146468" cy="307777"/>
          </a:xfrm>
          <a:prstGeom prst="rect">
            <a:avLst/>
          </a:prstGeom>
          <a:noFill/>
          <a:ln w="38100">
            <a:solidFill>
              <a:schemeClr val="tx1"/>
            </a:solidFill>
          </a:ln>
        </p:spPr>
        <p:txBody>
          <a:bodyPr wrap="none" rtlCol="0">
            <a:spAutoFit/>
          </a:bodyPr>
          <a:lstStyle/>
          <a:p>
            <a:pPr algn="ctr"/>
            <a:r>
              <a:rPr lang="da-DK" sz="1400" dirty="0"/>
              <a:t>BIN ABC0001</a:t>
            </a:r>
            <a:endParaRPr lang="en-US" sz="1400" dirty="0"/>
          </a:p>
        </p:txBody>
      </p:sp>
      <p:sp>
        <p:nvSpPr>
          <p:cNvPr id="49" name="TextBox 48"/>
          <p:cNvSpPr txBox="1"/>
          <p:nvPr/>
        </p:nvSpPr>
        <p:spPr>
          <a:xfrm>
            <a:off x="2798295" y="5573203"/>
            <a:ext cx="1128835" cy="307777"/>
          </a:xfrm>
          <a:prstGeom prst="rect">
            <a:avLst/>
          </a:prstGeom>
          <a:noFill/>
          <a:ln w="38100">
            <a:solidFill>
              <a:schemeClr val="tx1"/>
            </a:solidFill>
          </a:ln>
        </p:spPr>
        <p:txBody>
          <a:bodyPr wrap="none" rtlCol="0">
            <a:spAutoFit/>
          </a:bodyPr>
          <a:lstStyle/>
          <a:p>
            <a:pPr algn="ctr"/>
            <a:r>
              <a:rPr lang="da-DK" sz="1400" dirty="0"/>
              <a:t>BIN DEF9999</a:t>
            </a:r>
            <a:endParaRPr lang="en-US" sz="1400" dirty="0"/>
          </a:p>
        </p:txBody>
      </p:sp>
      <p:sp>
        <p:nvSpPr>
          <p:cNvPr id="53" name="TextBox 52"/>
          <p:cNvSpPr txBox="1"/>
          <p:nvPr/>
        </p:nvSpPr>
        <p:spPr>
          <a:xfrm>
            <a:off x="2789478" y="3132510"/>
            <a:ext cx="1146468" cy="307777"/>
          </a:xfrm>
          <a:prstGeom prst="rect">
            <a:avLst/>
          </a:prstGeom>
          <a:noFill/>
          <a:ln w="38100">
            <a:solidFill>
              <a:srgbClr val="FF0000"/>
            </a:solidFill>
          </a:ln>
        </p:spPr>
        <p:txBody>
          <a:bodyPr wrap="none" rtlCol="0">
            <a:spAutoFit/>
          </a:bodyPr>
          <a:lstStyle/>
          <a:p>
            <a:pPr algn="ctr"/>
            <a:r>
              <a:rPr lang="da-DK" sz="1400" dirty="0"/>
              <a:t>BIN ABC0123</a:t>
            </a:r>
            <a:endParaRPr lang="en-US" sz="1400" dirty="0"/>
          </a:p>
        </p:txBody>
      </p:sp>
      <p:sp>
        <p:nvSpPr>
          <p:cNvPr id="54" name="TextBox 53"/>
          <p:cNvSpPr txBox="1"/>
          <p:nvPr/>
        </p:nvSpPr>
        <p:spPr>
          <a:xfrm>
            <a:off x="2798295" y="4158031"/>
            <a:ext cx="1128835" cy="307777"/>
          </a:xfrm>
          <a:prstGeom prst="rect">
            <a:avLst/>
          </a:prstGeom>
          <a:noFill/>
          <a:ln w="38100">
            <a:solidFill>
              <a:srgbClr val="FF0000"/>
            </a:solidFill>
          </a:ln>
        </p:spPr>
        <p:txBody>
          <a:bodyPr wrap="none" rtlCol="0">
            <a:spAutoFit/>
          </a:bodyPr>
          <a:lstStyle/>
          <a:p>
            <a:pPr algn="ctr"/>
            <a:r>
              <a:rPr lang="da-DK" sz="1400" dirty="0"/>
              <a:t>BIN DEF0987</a:t>
            </a:r>
            <a:endParaRPr lang="en-US" sz="1400" dirty="0"/>
          </a:p>
        </p:txBody>
      </p:sp>
      <p:sp>
        <p:nvSpPr>
          <p:cNvPr id="55" name="TextBox 54"/>
          <p:cNvSpPr txBox="1"/>
          <p:nvPr/>
        </p:nvSpPr>
        <p:spPr>
          <a:xfrm>
            <a:off x="3187825" y="3522160"/>
            <a:ext cx="349775" cy="553998"/>
          </a:xfrm>
          <a:prstGeom prst="rect">
            <a:avLst/>
          </a:prstGeom>
          <a:noFill/>
        </p:spPr>
        <p:txBody>
          <a:bodyPr wrap="none" rtlCol="0">
            <a:spAutoFit/>
          </a:bodyPr>
          <a:lstStyle/>
          <a:p>
            <a:pPr algn="ctr">
              <a:lnSpc>
                <a:spcPts val="1200"/>
              </a:lnSpc>
            </a:pPr>
            <a:r>
              <a:rPr lang="da-DK" sz="4800" b="1" dirty="0"/>
              <a:t>.</a:t>
            </a:r>
          </a:p>
          <a:p>
            <a:pPr algn="ctr">
              <a:lnSpc>
                <a:spcPts val="1200"/>
              </a:lnSpc>
            </a:pPr>
            <a:r>
              <a:rPr lang="da-DK" sz="4800" b="1" dirty="0"/>
              <a:t>.</a:t>
            </a:r>
          </a:p>
          <a:p>
            <a:pPr algn="ctr">
              <a:lnSpc>
                <a:spcPts val="1200"/>
              </a:lnSpc>
            </a:pPr>
            <a:r>
              <a:rPr lang="da-DK" sz="4800" b="1" dirty="0"/>
              <a:t>.</a:t>
            </a:r>
            <a:endParaRPr lang="en-US" sz="4800" b="1" dirty="0"/>
          </a:p>
        </p:txBody>
      </p:sp>
      <p:sp>
        <p:nvSpPr>
          <p:cNvPr id="56" name="TextBox 55"/>
          <p:cNvSpPr txBox="1"/>
          <p:nvPr/>
        </p:nvSpPr>
        <p:spPr>
          <a:xfrm>
            <a:off x="3187825" y="4547681"/>
            <a:ext cx="349775" cy="553998"/>
          </a:xfrm>
          <a:prstGeom prst="rect">
            <a:avLst/>
          </a:prstGeom>
          <a:noFill/>
        </p:spPr>
        <p:txBody>
          <a:bodyPr wrap="none" rtlCol="0">
            <a:spAutoFit/>
          </a:bodyPr>
          <a:lstStyle/>
          <a:p>
            <a:pPr algn="ctr">
              <a:lnSpc>
                <a:spcPts val="1200"/>
              </a:lnSpc>
            </a:pPr>
            <a:r>
              <a:rPr lang="da-DK" sz="4800" b="1" dirty="0"/>
              <a:t>.</a:t>
            </a:r>
          </a:p>
          <a:p>
            <a:pPr algn="ctr">
              <a:lnSpc>
                <a:spcPts val="1200"/>
              </a:lnSpc>
            </a:pPr>
            <a:r>
              <a:rPr lang="da-DK" sz="4800" b="1" dirty="0"/>
              <a:t>.</a:t>
            </a:r>
          </a:p>
          <a:p>
            <a:pPr algn="ctr">
              <a:lnSpc>
                <a:spcPts val="1200"/>
              </a:lnSpc>
            </a:pPr>
            <a:r>
              <a:rPr lang="da-DK" sz="4800" b="1" dirty="0"/>
              <a:t>.</a:t>
            </a:r>
            <a:endParaRPr lang="en-US" sz="4800" b="1" dirty="0"/>
          </a:p>
        </p:txBody>
      </p:sp>
      <p:sp>
        <p:nvSpPr>
          <p:cNvPr id="57" name="TextBox 56"/>
          <p:cNvSpPr txBox="1"/>
          <p:nvPr/>
        </p:nvSpPr>
        <p:spPr>
          <a:xfrm>
            <a:off x="2789478" y="2106989"/>
            <a:ext cx="1146468" cy="307777"/>
          </a:xfrm>
          <a:prstGeom prst="rect">
            <a:avLst/>
          </a:prstGeom>
          <a:noFill/>
          <a:ln w="38100">
            <a:solidFill>
              <a:schemeClr val="tx1"/>
            </a:solidFill>
          </a:ln>
        </p:spPr>
        <p:txBody>
          <a:bodyPr wrap="none" rtlCol="0">
            <a:spAutoFit/>
          </a:bodyPr>
          <a:lstStyle/>
          <a:p>
            <a:pPr algn="ctr"/>
            <a:r>
              <a:rPr lang="da-DK" sz="1400" dirty="0"/>
              <a:t>BIN ABC0002</a:t>
            </a:r>
            <a:endParaRPr lang="en-US" sz="1400" dirty="0"/>
          </a:p>
        </p:txBody>
      </p:sp>
      <p:sp>
        <p:nvSpPr>
          <p:cNvPr id="58" name="TextBox 57"/>
          <p:cNvSpPr txBox="1"/>
          <p:nvPr/>
        </p:nvSpPr>
        <p:spPr>
          <a:xfrm>
            <a:off x="2798295" y="5183552"/>
            <a:ext cx="1128835" cy="307777"/>
          </a:xfrm>
          <a:prstGeom prst="rect">
            <a:avLst/>
          </a:prstGeom>
          <a:noFill/>
          <a:ln w="38100">
            <a:solidFill>
              <a:schemeClr val="tx1"/>
            </a:solidFill>
          </a:ln>
        </p:spPr>
        <p:txBody>
          <a:bodyPr wrap="none" rtlCol="0">
            <a:spAutoFit/>
          </a:bodyPr>
          <a:lstStyle/>
          <a:p>
            <a:pPr algn="ctr"/>
            <a:r>
              <a:rPr lang="da-DK" sz="1400" dirty="0"/>
              <a:t>BIN DEF9998</a:t>
            </a:r>
            <a:endParaRPr lang="en-US" sz="1400" dirty="0"/>
          </a:p>
        </p:txBody>
      </p:sp>
      <p:sp>
        <p:nvSpPr>
          <p:cNvPr id="32" name="TextBox 31"/>
          <p:cNvSpPr txBox="1"/>
          <p:nvPr/>
        </p:nvSpPr>
        <p:spPr>
          <a:xfrm>
            <a:off x="5073605" y="3051528"/>
            <a:ext cx="906017" cy="369332"/>
          </a:xfrm>
          <a:prstGeom prst="rect">
            <a:avLst/>
          </a:prstGeom>
          <a:noFill/>
        </p:spPr>
        <p:txBody>
          <a:bodyPr wrap="none" rtlCol="0">
            <a:spAutoFit/>
          </a:bodyPr>
          <a:lstStyle/>
          <a:p>
            <a:pPr algn="ctr"/>
            <a:r>
              <a:rPr lang="da-DK" i="1" dirty="0"/>
              <a:t>Aus bus</a:t>
            </a:r>
            <a:endParaRPr lang="en-US" dirty="0"/>
          </a:p>
        </p:txBody>
      </p:sp>
      <p:grpSp>
        <p:nvGrpSpPr>
          <p:cNvPr id="76" name="Group 75"/>
          <p:cNvGrpSpPr/>
          <p:nvPr/>
        </p:nvGrpSpPr>
        <p:grpSpPr>
          <a:xfrm>
            <a:off x="4797448" y="1667980"/>
            <a:ext cx="1483581" cy="1426802"/>
            <a:chOff x="5233570" y="1682667"/>
            <a:chExt cx="1767818" cy="1661422"/>
          </a:xfrm>
        </p:grpSpPr>
        <p:grpSp>
          <p:nvGrpSpPr>
            <p:cNvPr id="4" name="Group 3"/>
            <p:cNvGrpSpPr/>
            <p:nvPr/>
          </p:nvGrpSpPr>
          <p:grpSpPr>
            <a:xfrm>
              <a:off x="5412210" y="1859889"/>
              <a:ext cx="1481959" cy="1484199"/>
              <a:chOff x="6720013" y="1085794"/>
              <a:chExt cx="1481959" cy="1484199"/>
            </a:xfrm>
          </p:grpSpPr>
          <p:pic>
            <p:nvPicPr>
              <p:cNvPr id="16"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0013" y="1538697"/>
                <a:ext cx="473483" cy="65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28489" y="1538697"/>
                <a:ext cx="473483" cy="65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7212328" y="1085794"/>
                <a:ext cx="497328" cy="1484199"/>
                <a:chOff x="7231718" y="1085794"/>
                <a:chExt cx="497328" cy="1484199"/>
              </a:xfrm>
            </p:grpSpPr>
            <p:pic>
              <p:nvPicPr>
                <p:cNvPr id="17"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55563" y="1912770"/>
                  <a:ext cx="473483" cy="65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1718" y="1085794"/>
                  <a:ext cx="473483" cy="65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1" name="Oval 40"/>
            <p:cNvSpPr/>
            <p:nvPr/>
          </p:nvSpPr>
          <p:spPr>
            <a:xfrm>
              <a:off x="5730878" y="1795574"/>
              <a:ext cx="749622" cy="7866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5233570" y="1682667"/>
              <a:ext cx="1767818" cy="166142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5048541" y="4967126"/>
            <a:ext cx="906017" cy="369332"/>
          </a:xfrm>
          <a:prstGeom prst="rect">
            <a:avLst/>
          </a:prstGeom>
          <a:noFill/>
        </p:spPr>
        <p:txBody>
          <a:bodyPr wrap="none" rtlCol="0">
            <a:spAutoFit/>
          </a:bodyPr>
          <a:lstStyle/>
          <a:p>
            <a:pPr algn="ctr"/>
            <a:r>
              <a:rPr lang="da-DK" i="1" dirty="0"/>
              <a:t>Aus cus</a:t>
            </a:r>
            <a:endParaRPr lang="en-US" dirty="0"/>
          </a:p>
        </p:txBody>
      </p:sp>
      <p:cxnSp>
        <p:nvCxnSpPr>
          <p:cNvPr id="65" name="Straight Arrow Connector 64"/>
          <p:cNvCxnSpPr/>
          <p:nvPr/>
        </p:nvCxnSpPr>
        <p:spPr>
          <a:xfrm>
            <a:off x="4101488" y="4304614"/>
            <a:ext cx="4987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4797448" y="3596580"/>
            <a:ext cx="1483581" cy="1426802"/>
            <a:chOff x="5191023" y="4135972"/>
            <a:chExt cx="1767818" cy="1661422"/>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5207" y="5127085"/>
              <a:ext cx="4762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75260" y="4447239"/>
              <a:ext cx="4762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5330" y="4484919"/>
              <a:ext cx="4762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Oval 77"/>
            <p:cNvSpPr/>
            <p:nvPr/>
          </p:nvSpPr>
          <p:spPr>
            <a:xfrm>
              <a:off x="5191023" y="4135972"/>
              <a:ext cx="1767818" cy="166142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9" name="Straight Arrow Connector 98"/>
          <p:cNvCxnSpPr/>
          <p:nvPr/>
        </p:nvCxnSpPr>
        <p:spPr>
          <a:xfrm>
            <a:off x="6254365" y="4906428"/>
            <a:ext cx="1043797" cy="422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15299" y="1784709"/>
            <a:ext cx="1842833" cy="1610268"/>
            <a:chOff x="127022" y="1148589"/>
            <a:chExt cx="1976141" cy="1733102"/>
          </a:xfrm>
        </p:grpSpPr>
        <p:pic>
          <p:nvPicPr>
            <p:cNvPr id="1026" name="Picture 2" descr="File:Malaise trap.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7022" y="1148589"/>
              <a:ext cx="1976141" cy="1482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8230" y="2649813"/>
              <a:ext cx="1524933" cy="231878"/>
            </a:xfrm>
            <a:prstGeom prst="rect">
              <a:avLst/>
            </a:prstGeom>
            <a:noFill/>
          </p:spPr>
          <p:txBody>
            <a:bodyPr wrap="square" rtlCol="0">
              <a:spAutoFit/>
            </a:bodyPr>
            <a:lstStyle/>
            <a:p>
              <a:pPr algn="r"/>
              <a:r>
                <a:rPr lang="en-AU" sz="800" i="1" dirty="0"/>
                <a:t>CC-BY-SA 3.0  </a:t>
              </a:r>
              <a:r>
                <a:rPr lang="en-AU" sz="800" i="1" dirty="0" err="1">
                  <a:hlinkClick r:id="rId7" tooltip="wikipedia:User:Ceuthophilus"/>
                </a:rPr>
                <a:t>Ceuthophilus</a:t>
              </a:r>
              <a:endParaRPr lang="en-AU" sz="800" i="1" dirty="0"/>
            </a:p>
          </p:txBody>
        </p:sp>
      </p:grpSp>
      <p:pic>
        <p:nvPicPr>
          <p:cNvPr id="51" name="Picture 4" descr="File:Robinson trap.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4960" y="3573538"/>
            <a:ext cx="1843511" cy="13826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5299" y="5228832"/>
            <a:ext cx="1842833" cy="1454176"/>
            <a:chOff x="127022" y="4286027"/>
            <a:chExt cx="1976141" cy="1565103"/>
          </a:xfrm>
        </p:grpSpPr>
        <p:pic>
          <p:nvPicPr>
            <p:cNvPr id="1030" name="Picture 6" descr="https://upload.wikimedia.org/wikipedia/commons/0/07/Little_Haven_Nature_Reserve%2C_sweep-netting_-_geograph.org.uk_-_1581841.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7022" y="4286027"/>
              <a:ext cx="1976141" cy="130789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91203" y="5619252"/>
              <a:ext cx="1411960" cy="231878"/>
            </a:xfrm>
            <a:prstGeom prst="rect">
              <a:avLst/>
            </a:prstGeom>
            <a:noFill/>
          </p:spPr>
          <p:txBody>
            <a:bodyPr wrap="square" rtlCol="0">
              <a:spAutoFit/>
            </a:bodyPr>
            <a:lstStyle/>
            <a:p>
              <a:pPr algn="r"/>
              <a:r>
                <a:rPr lang="en-AU" sz="800" i="1" dirty="0"/>
                <a:t>CC-BY-SA 2.0  </a:t>
              </a:r>
              <a:r>
                <a:rPr lang="en-AU" sz="800" u="sng" dirty="0">
                  <a:hlinkClick r:id="rId10"/>
                </a:rPr>
                <a:t>John </a:t>
              </a:r>
              <a:r>
                <a:rPr lang="en-AU" sz="800" u="sng" dirty="0" err="1">
                  <a:hlinkClick r:id="rId10"/>
                </a:rPr>
                <a:t>Rostron</a:t>
              </a:r>
              <a:endParaRPr lang="en-AU" sz="800" i="1" dirty="0"/>
            </a:p>
          </p:txBody>
        </p:sp>
      </p:grpSp>
      <p:sp>
        <p:nvSpPr>
          <p:cNvPr id="12" name="TextBox 11"/>
          <p:cNvSpPr txBox="1"/>
          <p:nvPr/>
        </p:nvSpPr>
        <p:spPr>
          <a:xfrm>
            <a:off x="520099" y="920073"/>
            <a:ext cx="1033232" cy="646331"/>
          </a:xfrm>
          <a:prstGeom prst="rect">
            <a:avLst/>
          </a:prstGeom>
          <a:noFill/>
        </p:spPr>
        <p:txBody>
          <a:bodyPr wrap="none" rtlCol="0">
            <a:spAutoFit/>
          </a:bodyPr>
          <a:lstStyle/>
          <a:p>
            <a:pPr algn="ctr"/>
            <a:r>
              <a:rPr lang="en-AU" dirty="0"/>
              <a:t>Field</a:t>
            </a:r>
          </a:p>
          <a:p>
            <a:pPr algn="ctr"/>
            <a:r>
              <a:rPr lang="en-AU" dirty="0"/>
              <a:t>Research</a:t>
            </a:r>
          </a:p>
        </p:txBody>
      </p:sp>
      <p:sp>
        <p:nvSpPr>
          <p:cNvPr id="59" name="TextBox 58"/>
          <p:cNvSpPr txBox="1"/>
          <p:nvPr/>
        </p:nvSpPr>
        <p:spPr>
          <a:xfrm>
            <a:off x="2767838" y="920073"/>
            <a:ext cx="1189748" cy="646331"/>
          </a:xfrm>
          <a:prstGeom prst="rect">
            <a:avLst/>
          </a:prstGeom>
          <a:noFill/>
        </p:spPr>
        <p:txBody>
          <a:bodyPr wrap="none" rtlCol="0">
            <a:spAutoFit/>
          </a:bodyPr>
          <a:lstStyle/>
          <a:p>
            <a:pPr algn="ctr"/>
            <a:r>
              <a:rPr lang="en-AU" dirty="0"/>
              <a:t>Barcode</a:t>
            </a:r>
          </a:p>
          <a:p>
            <a:pPr algn="ctr"/>
            <a:r>
              <a:rPr lang="en-AU" dirty="0"/>
              <a:t>Sequences</a:t>
            </a:r>
          </a:p>
        </p:txBody>
      </p:sp>
      <p:grpSp>
        <p:nvGrpSpPr>
          <p:cNvPr id="15" name="Group 14"/>
          <p:cNvGrpSpPr/>
          <p:nvPr/>
        </p:nvGrpSpPr>
        <p:grpSpPr>
          <a:xfrm>
            <a:off x="4762997" y="5623214"/>
            <a:ext cx="1552483" cy="1021902"/>
            <a:chOff x="4825599" y="5420585"/>
            <a:chExt cx="1750116" cy="1224531"/>
          </a:xfrm>
        </p:grpSpPr>
        <p:pic>
          <p:nvPicPr>
            <p:cNvPr id="11" name="Picture 10"/>
            <p:cNvPicPr>
              <a:picLocks noChangeAspect="1"/>
            </p:cNvPicPr>
            <p:nvPr/>
          </p:nvPicPr>
          <p:blipFill rotWithShape="1">
            <a:blip r:embed="rId11" cstate="screen">
              <a:extLst>
                <a:ext uri="{28A0092B-C50C-407E-A947-70E740481C1C}">
                  <a14:useLocalDpi xmlns:a14="http://schemas.microsoft.com/office/drawing/2010/main"/>
                </a:ext>
              </a:extLst>
            </a:blip>
            <a:srcRect l="50000"/>
            <a:stretch/>
          </p:blipFill>
          <p:spPr>
            <a:xfrm>
              <a:off x="5393378" y="5816191"/>
              <a:ext cx="773546" cy="828925"/>
            </a:xfrm>
            <a:prstGeom prst="rect">
              <a:avLst/>
            </a:prstGeom>
          </p:spPr>
        </p:pic>
        <p:grpSp>
          <p:nvGrpSpPr>
            <p:cNvPr id="14" name="Group 13"/>
            <p:cNvGrpSpPr/>
            <p:nvPr/>
          </p:nvGrpSpPr>
          <p:grpSpPr>
            <a:xfrm>
              <a:off x="4825599" y="5420585"/>
              <a:ext cx="1750116" cy="657519"/>
              <a:chOff x="4825599" y="5420585"/>
              <a:chExt cx="1750116" cy="657519"/>
            </a:xfrm>
          </p:grpSpPr>
          <p:pic>
            <p:nvPicPr>
              <p:cNvPr id="43" name="Picture 8" descr="http://www.clker.com/cliparts/b/a/5/a/12249614881483510210Japanese_Map_symbol_(Museum).svg.h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825599" y="5622373"/>
                <a:ext cx="581784" cy="45573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http://www.clker.com/cliparts/b/a/5/a/12249614881483510210Japanese_Map_symbol_(Museum).svg.h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09765" y="5420585"/>
                <a:ext cx="581784" cy="45573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http://www.clker.com/cliparts/b/a/5/a/12249614881483510210Japanese_Map_symbol_(Museum).svg.h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993931" y="5622373"/>
                <a:ext cx="581784" cy="4557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6" name="TextBox 65"/>
          <p:cNvSpPr txBox="1"/>
          <p:nvPr/>
        </p:nvSpPr>
        <p:spPr>
          <a:xfrm>
            <a:off x="4978027" y="920073"/>
            <a:ext cx="1122423" cy="646331"/>
          </a:xfrm>
          <a:prstGeom prst="rect">
            <a:avLst/>
          </a:prstGeom>
          <a:noFill/>
        </p:spPr>
        <p:txBody>
          <a:bodyPr wrap="none" rtlCol="0">
            <a:spAutoFit/>
          </a:bodyPr>
          <a:lstStyle/>
          <a:p>
            <a:pPr algn="ctr"/>
            <a:r>
              <a:rPr lang="en-AU" dirty="0"/>
              <a:t>Collection</a:t>
            </a:r>
          </a:p>
          <a:p>
            <a:pPr algn="ctr"/>
            <a:r>
              <a:rPr lang="en-AU" dirty="0"/>
              <a:t>Materials</a:t>
            </a:r>
          </a:p>
        </p:txBody>
      </p:sp>
      <p:sp>
        <p:nvSpPr>
          <p:cNvPr id="67" name="TextBox 66"/>
          <p:cNvSpPr txBox="1"/>
          <p:nvPr/>
        </p:nvSpPr>
        <p:spPr>
          <a:xfrm>
            <a:off x="7360284" y="920073"/>
            <a:ext cx="1296830" cy="646331"/>
          </a:xfrm>
          <a:prstGeom prst="rect">
            <a:avLst/>
          </a:prstGeom>
          <a:noFill/>
        </p:spPr>
        <p:txBody>
          <a:bodyPr wrap="none" rtlCol="0">
            <a:spAutoFit/>
          </a:bodyPr>
          <a:lstStyle/>
          <a:p>
            <a:pPr algn="ctr"/>
            <a:r>
              <a:rPr lang="en-AU" dirty="0"/>
              <a:t>Species</a:t>
            </a:r>
          </a:p>
          <a:p>
            <a:pPr algn="ctr"/>
            <a:r>
              <a:rPr lang="en-AU" dirty="0"/>
              <a:t>Information</a:t>
            </a:r>
          </a:p>
        </p:txBody>
      </p:sp>
      <p:pic>
        <p:nvPicPr>
          <p:cNvPr id="1036" name="Picture 12" descr="Image result for weevils monograph"/>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47553" y="1750656"/>
            <a:ext cx="922293" cy="13701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weevil life history"/>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58088" y="3450024"/>
            <a:ext cx="1101222" cy="13138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57837" y="5176041"/>
            <a:ext cx="1101725" cy="740345"/>
          </a:xfrm>
          <a:prstGeom prst="rect">
            <a:avLst/>
          </a:prstGeom>
        </p:spPr>
      </p:pic>
      <p:cxnSp>
        <p:nvCxnSpPr>
          <p:cNvPr id="74" name="Straight Arrow Connector 73"/>
          <p:cNvCxnSpPr/>
          <p:nvPr/>
        </p:nvCxnSpPr>
        <p:spPr>
          <a:xfrm flipV="1">
            <a:off x="2088991" y="3394977"/>
            <a:ext cx="568396" cy="578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058461" y="4604469"/>
            <a:ext cx="616585" cy="1230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088991" y="4286154"/>
            <a:ext cx="586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38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8" grpId="0" animBg="1"/>
      <p:bldP spid="49" grpId="0" animBg="1"/>
      <p:bldP spid="53" grpId="0" animBg="1"/>
      <p:bldP spid="54" grpId="0" animBg="1"/>
      <p:bldP spid="55" grpId="0"/>
      <p:bldP spid="56" grpId="0"/>
      <p:bldP spid="57" grpId="0" animBg="1"/>
      <p:bldP spid="58" grpId="0" animBg="1"/>
      <p:bldP spid="32" grpId="0"/>
      <p:bldP spid="34" grpId="0"/>
      <p:bldP spid="59"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GBIF in the Knowledge graph</a:t>
            </a:r>
          </a:p>
        </p:txBody>
      </p:sp>
      <p:sp>
        <p:nvSpPr>
          <p:cNvPr id="4" name="Text Placeholder 3"/>
          <p:cNvSpPr>
            <a:spLocks noGrp="1"/>
          </p:cNvSpPr>
          <p:nvPr>
            <p:ph type="body" sz="quarter" idx="10"/>
          </p:nvPr>
        </p:nvSpPr>
        <p:spPr/>
        <p:txBody>
          <a:bodyPr/>
          <a:lstStyle/>
          <a:p>
            <a:endParaRPr lang="en-AU"/>
          </a:p>
        </p:txBody>
      </p:sp>
      <p:cxnSp>
        <p:nvCxnSpPr>
          <p:cNvPr id="82" name="AutoShape 21"/>
          <p:cNvCxnSpPr>
            <a:cxnSpLocks noChangeShapeType="1"/>
            <a:stCxn id="67" idx="6"/>
            <a:endCxn id="71" idx="2"/>
          </p:cNvCxnSpPr>
          <p:nvPr/>
        </p:nvCxnSpPr>
        <p:spPr bwMode="auto">
          <a:xfrm flipV="1">
            <a:off x="6396274" y="4173456"/>
            <a:ext cx="845550" cy="1302153"/>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83" name="AutoShape 22"/>
          <p:cNvCxnSpPr>
            <a:cxnSpLocks noChangeShapeType="1"/>
            <a:stCxn id="67" idx="7"/>
            <a:endCxn id="72" idx="3"/>
          </p:cNvCxnSpPr>
          <p:nvPr/>
        </p:nvCxnSpPr>
        <p:spPr bwMode="auto">
          <a:xfrm flipV="1">
            <a:off x="6196842" y="3234884"/>
            <a:ext cx="1244414" cy="1877143"/>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85" name="AutoShape 24"/>
          <p:cNvCxnSpPr>
            <a:cxnSpLocks noChangeShapeType="1"/>
            <a:stCxn id="67" idx="4"/>
            <a:endCxn id="67" idx="5"/>
          </p:cNvCxnSpPr>
          <p:nvPr/>
        </p:nvCxnSpPr>
        <p:spPr bwMode="auto">
          <a:xfrm rot="5400000" flipH="1" flipV="1">
            <a:off x="5880806" y="5673755"/>
            <a:ext cx="150599" cy="481471"/>
          </a:xfrm>
          <a:prstGeom prst="curvedConnector3">
            <a:avLst>
              <a:gd name="adj1" fmla="val -151702"/>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92" name="AutoShape 32"/>
          <p:cNvCxnSpPr>
            <a:cxnSpLocks noChangeShapeType="1"/>
            <a:stCxn id="67" idx="1"/>
            <a:endCxn id="77" idx="5"/>
          </p:cNvCxnSpPr>
          <p:nvPr/>
        </p:nvCxnSpPr>
        <p:spPr bwMode="auto">
          <a:xfrm flipH="1" flipV="1">
            <a:off x="3989487" y="3236796"/>
            <a:ext cx="1244415" cy="1875231"/>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96" name="AutoShape 36"/>
          <p:cNvCxnSpPr>
            <a:cxnSpLocks noChangeShapeType="1"/>
            <a:stCxn id="67" idx="6"/>
            <a:endCxn id="119" idx="2"/>
          </p:cNvCxnSpPr>
          <p:nvPr/>
        </p:nvCxnSpPr>
        <p:spPr bwMode="auto">
          <a:xfrm>
            <a:off x="6396273" y="5475610"/>
            <a:ext cx="845551" cy="0"/>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99" name="AutoShape 39"/>
          <p:cNvCxnSpPr>
            <a:cxnSpLocks noChangeShapeType="1"/>
            <a:stCxn id="79" idx="6"/>
            <a:endCxn id="77" idx="2"/>
          </p:cNvCxnSpPr>
          <p:nvPr/>
        </p:nvCxnSpPr>
        <p:spPr bwMode="auto">
          <a:xfrm>
            <a:off x="1981564" y="2871304"/>
            <a:ext cx="845551" cy="1121"/>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77" name="Oval 76"/>
          <p:cNvSpPr>
            <a:spLocks noChangeArrowheads="1"/>
          </p:cNvSpPr>
          <p:nvPr/>
        </p:nvSpPr>
        <p:spPr bwMode="auto">
          <a:xfrm>
            <a:off x="2827115" y="2357120"/>
            <a:ext cx="1361804" cy="103060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Occurrence</a:t>
            </a:r>
          </a:p>
        </p:txBody>
      </p:sp>
      <p:sp>
        <p:nvSpPr>
          <p:cNvPr id="104" name="Oval 44"/>
          <p:cNvSpPr>
            <a:spLocks noChangeArrowheads="1"/>
          </p:cNvSpPr>
          <p:nvPr/>
        </p:nvSpPr>
        <p:spPr bwMode="auto">
          <a:xfrm>
            <a:off x="2827115" y="4961426"/>
            <a:ext cx="1361804" cy="102836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Specimen</a:t>
            </a:r>
          </a:p>
        </p:txBody>
      </p:sp>
      <p:cxnSp>
        <p:nvCxnSpPr>
          <p:cNvPr id="105" name="AutoShape 45"/>
          <p:cNvCxnSpPr>
            <a:cxnSpLocks noChangeShapeType="1"/>
            <a:stCxn id="104" idx="2"/>
            <a:endCxn id="76" idx="6"/>
          </p:cNvCxnSpPr>
          <p:nvPr/>
        </p:nvCxnSpPr>
        <p:spPr bwMode="auto">
          <a:xfrm flipH="1">
            <a:off x="1981564" y="5475610"/>
            <a:ext cx="845551" cy="0"/>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67" name="Oval 4"/>
          <p:cNvSpPr>
            <a:spLocks noChangeArrowheads="1"/>
          </p:cNvSpPr>
          <p:nvPr/>
        </p:nvSpPr>
        <p:spPr bwMode="auto">
          <a:xfrm>
            <a:off x="5034470" y="4961426"/>
            <a:ext cx="1361804" cy="102836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Taxon</a:t>
            </a:r>
          </a:p>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Concept</a:t>
            </a:r>
          </a:p>
        </p:txBody>
      </p:sp>
      <p:sp>
        <p:nvSpPr>
          <p:cNvPr id="111" name="Oval 51"/>
          <p:cNvSpPr>
            <a:spLocks noChangeArrowheads="1"/>
          </p:cNvSpPr>
          <p:nvPr/>
        </p:nvSpPr>
        <p:spPr bwMode="auto">
          <a:xfrm>
            <a:off x="5034470" y="2357120"/>
            <a:ext cx="1361804" cy="102836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Taxon </a:t>
            </a:r>
          </a:p>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Interaction</a:t>
            </a:r>
          </a:p>
        </p:txBody>
      </p:sp>
      <p:cxnSp>
        <p:nvCxnSpPr>
          <p:cNvPr id="113" name="AutoShape 53"/>
          <p:cNvCxnSpPr>
            <a:cxnSpLocks noChangeShapeType="1"/>
            <a:stCxn id="111" idx="4"/>
            <a:endCxn id="67" idx="0"/>
          </p:cNvCxnSpPr>
          <p:nvPr/>
        </p:nvCxnSpPr>
        <p:spPr bwMode="auto">
          <a:xfrm>
            <a:off x="5715372" y="3385484"/>
            <a:ext cx="0" cy="1575942"/>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114" name="AutoShape 54"/>
          <p:cNvCxnSpPr>
            <a:cxnSpLocks noChangeShapeType="1"/>
            <a:stCxn id="77" idx="6"/>
            <a:endCxn id="111" idx="2"/>
          </p:cNvCxnSpPr>
          <p:nvPr/>
        </p:nvCxnSpPr>
        <p:spPr bwMode="auto">
          <a:xfrm flipV="1">
            <a:off x="4188918" y="2871301"/>
            <a:ext cx="845551" cy="1122"/>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118" name="AutoShape 58"/>
          <p:cNvCxnSpPr>
            <a:cxnSpLocks noChangeShapeType="1"/>
            <a:stCxn id="111" idx="6"/>
            <a:endCxn id="72" idx="2"/>
          </p:cNvCxnSpPr>
          <p:nvPr/>
        </p:nvCxnSpPr>
        <p:spPr bwMode="auto">
          <a:xfrm>
            <a:off x="6396273" y="2871301"/>
            <a:ext cx="845551" cy="0"/>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71" name="Oval 8"/>
          <p:cNvSpPr>
            <a:spLocks noChangeArrowheads="1"/>
          </p:cNvSpPr>
          <p:nvPr/>
        </p:nvSpPr>
        <p:spPr bwMode="auto">
          <a:xfrm>
            <a:off x="7241824" y="3659274"/>
            <a:ext cx="1361804" cy="1028364"/>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Taxon Name</a:t>
            </a:r>
          </a:p>
        </p:txBody>
      </p:sp>
      <p:sp>
        <p:nvSpPr>
          <p:cNvPr id="72" name="Oval 9"/>
          <p:cNvSpPr>
            <a:spLocks noChangeArrowheads="1"/>
          </p:cNvSpPr>
          <p:nvPr/>
        </p:nvSpPr>
        <p:spPr bwMode="auto">
          <a:xfrm>
            <a:off x="7241824" y="2357120"/>
            <a:ext cx="1361804" cy="102836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Publication</a:t>
            </a:r>
          </a:p>
        </p:txBody>
      </p:sp>
      <p:cxnSp>
        <p:nvCxnSpPr>
          <p:cNvPr id="84" name="AutoShape 23"/>
          <p:cNvCxnSpPr>
            <a:cxnSpLocks noChangeShapeType="1"/>
            <a:stCxn id="71" idx="0"/>
            <a:endCxn id="72" idx="4"/>
          </p:cNvCxnSpPr>
          <p:nvPr/>
        </p:nvCxnSpPr>
        <p:spPr bwMode="auto">
          <a:xfrm flipV="1">
            <a:off x="7922726" y="3385484"/>
            <a:ext cx="0" cy="273790"/>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88" name="AutoShape 28"/>
          <p:cNvCxnSpPr>
            <a:cxnSpLocks noChangeShapeType="1"/>
            <a:stCxn id="72" idx="0"/>
            <a:endCxn id="72" idx="7"/>
          </p:cNvCxnSpPr>
          <p:nvPr/>
        </p:nvCxnSpPr>
        <p:spPr bwMode="auto">
          <a:xfrm rot="16200000" flipH="1">
            <a:off x="8088161" y="2191685"/>
            <a:ext cx="150599" cy="481470"/>
          </a:xfrm>
          <a:prstGeom prst="curvedConnector3">
            <a:avLst>
              <a:gd name="adj1" fmla="val -165195"/>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119" name="Oval 59"/>
          <p:cNvSpPr>
            <a:spLocks noChangeArrowheads="1"/>
          </p:cNvSpPr>
          <p:nvPr/>
        </p:nvSpPr>
        <p:spPr bwMode="auto">
          <a:xfrm>
            <a:off x="7241824" y="4961426"/>
            <a:ext cx="1361804" cy="1028365"/>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Trait</a:t>
            </a:r>
          </a:p>
        </p:txBody>
      </p:sp>
      <p:sp>
        <p:nvSpPr>
          <p:cNvPr id="76" name="Oval 75"/>
          <p:cNvSpPr>
            <a:spLocks noChangeArrowheads="1"/>
          </p:cNvSpPr>
          <p:nvPr/>
        </p:nvSpPr>
        <p:spPr bwMode="auto">
          <a:xfrm>
            <a:off x="619760" y="4961427"/>
            <a:ext cx="1361804" cy="1028364"/>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Collection</a:t>
            </a:r>
          </a:p>
        </p:txBody>
      </p:sp>
      <p:sp>
        <p:nvSpPr>
          <p:cNvPr id="79" name="Oval 78"/>
          <p:cNvSpPr>
            <a:spLocks noChangeArrowheads="1"/>
          </p:cNvSpPr>
          <p:nvPr/>
        </p:nvSpPr>
        <p:spPr bwMode="auto">
          <a:xfrm>
            <a:off x="619760" y="2357120"/>
            <a:ext cx="1361804" cy="1028365"/>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Sequence</a:t>
            </a:r>
          </a:p>
        </p:txBody>
      </p:sp>
      <p:cxnSp>
        <p:nvCxnSpPr>
          <p:cNvPr id="97" name="AutoShape 37"/>
          <p:cNvCxnSpPr>
            <a:cxnSpLocks noChangeShapeType="1"/>
            <a:stCxn id="79" idx="4"/>
            <a:endCxn id="127" idx="0"/>
          </p:cNvCxnSpPr>
          <p:nvPr/>
        </p:nvCxnSpPr>
        <p:spPr bwMode="auto">
          <a:xfrm>
            <a:off x="1300662" y="3385485"/>
            <a:ext cx="0" cy="273789"/>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127" name="Oval 126"/>
          <p:cNvSpPr>
            <a:spLocks noChangeArrowheads="1"/>
          </p:cNvSpPr>
          <p:nvPr/>
        </p:nvSpPr>
        <p:spPr bwMode="auto">
          <a:xfrm>
            <a:off x="619760" y="3659274"/>
            <a:ext cx="1361804" cy="102836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Gene</a:t>
            </a:r>
          </a:p>
        </p:txBody>
      </p:sp>
      <p:cxnSp>
        <p:nvCxnSpPr>
          <p:cNvPr id="131" name="AutoShape 33"/>
          <p:cNvCxnSpPr>
            <a:cxnSpLocks noChangeShapeType="1"/>
            <a:stCxn id="77" idx="4"/>
            <a:endCxn id="104" idx="0"/>
          </p:cNvCxnSpPr>
          <p:nvPr/>
        </p:nvCxnSpPr>
        <p:spPr bwMode="auto">
          <a:xfrm>
            <a:off x="3508017" y="3387725"/>
            <a:ext cx="0" cy="1573701"/>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164" name="AutoShape 39"/>
          <p:cNvCxnSpPr>
            <a:cxnSpLocks noChangeShapeType="1"/>
            <a:stCxn id="79" idx="5"/>
            <a:endCxn id="104" idx="1"/>
          </p:cNvCxnSpPr>
          <p:nvPr/>
        </p:nvCxnSpPr>
        <p:spPr bwMode="auto">
          <a:xfrm>
            <a:off x="1782132" y="3234884"/>
            <a:ext cx="1244415" cy="1877143"/>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253" name="AutoShape 39"/>
          <p:cNvCxnSpPr>
            <a:cxnSpLocks noChangeShapeType="1"/>
            <a:stCxn id="67" idx="2"/>
            <a:endCxn id="104" idx="6"/>
          </p:cNvCxnSpPr>
          <p:nvPr/>
        </p:nvCxnSpPr>
        <p:spPr bwMode="auto">
          <a:xfrm flipH="1">
            <a:off x="4188918" y="5475610"/>
            <a:ext cx="845551" cy="0"/>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sp>
        <p:nvSpPr>
          <p:cNvPr id="35" name="Oval 34"/>
          <p:cNvSpPr>
            <a:spLocks noChangeArrowheads="1"/>
          </p:cNvSpPr>
          <p:nvPr/>
        </p:nvSpPr>
        <p:spPr bwMode="auto">
          <a:xfrm>
            <a:off x="2827114" y="973772"/>
            <a:ext cx="1361804" cy="1030605"/>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Sampling </a:t>
            </a:r>
          </a:p>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Event</a:t>
            </a:r>
          </a:p>
        </p:txBody>
      </p:sp>
      <p:sp>
        <p:nvSpPr>
          <p:cNvPr id="36" name="Oval 51"/>
          <p:cNvSpPr>
            <a:spLocks noChangeArrowheads="1"/>
          </p:cNvSpPr>
          <p:nvPr/>
        </p:nvSpPr>
        <p:spPr bwMode="auto">
          <a:xfrm>
            <a:off x="5034470" y="976013"/>
            <a:ext cx="1361804" cy="1028364"/>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Sampling</a:t>
            </a:r>
          </a:p>
          <a:p>
            <a:pPr algn="ctr">
              <a:defRPr/>
            </a:pPr>
            <a:r>
              <a:rPr lang="en-AU" sz="1400" b="1" dirty="0">
                <a:solidFill>
                  <a:schemeClr val="bg1">
                    <a:lumMod val="95000"/>
                    <a:lumOff val="5000"/>
                  </a:schemeClr>
                </a:solidFill>
                <a:effectLst>
                  <a:outerShdw blurRad="38100" dist="38100" dir="2700000" algn="tl">
                    <a:srgbClr val="000000">
                      <a:alpha val="43137"/>
                    </a:srgbClr>
                  </a:outerShdw>
                </a:effectLst>
              </a:rPr>
              <a:t>Protocol</a:t>
            </a:r>
          </a:p>
        </p:txBody>
      </p:sp>
      <p:cxnSp>
        <p:nvCxnSpPr>
          <p:cNvPr id="37" name="AutoShape 37"/>
          <p:cNvCxnSpPr>
            <a:cxnSpLocks noChangeShapeType="1"/>
            <a:stCxn id="35" idx="4"/>
            <a:endCxn id="77" idx="0"/>
          </p:cNvCxnSpPr>
          <p:nvPr/>
        </p:nvCxnSpPr>
        <p:spPr bwMode="auto">
          <a:xfrm>
            <a:off x="3508016" y="2004377"/>
            <a:ext cx="1" cy="352743"/>
          </a:xfrm>
          <a:prstGeom prst="straightConnector1">
            <a:avLst/>
          </a:prstGeom>
          <a:ln>
            <a:headEnd type="triangl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cxnSp>
      <p:cxnSp>
        <p:nvCxnSpPr>
          <p:cNvPr id="40" name="AutoShape 37"/>
          <p:cNvCxnSpPr>
            <a:cxnSpLocks noChangeShapeType="1"/>
            <a:stCxn id="35" idx="6"/>
            <a:endCxn id="36" idx="2"/>
          </p:cNvCxnSpPr>
          <p:nvPr/>
        </p:nvCxnSpPr>
        <p:spPr bwMode="auto">
          <a:xfrm>
            <a:off x="4188918" y="1489075"/>
            <a:ext cx="845552" cy="1120"/>
          </a:xfrm>
          <a:prstGeom prst="straightConnector1">
            <a:avLst/>
          </a:prstGeom>
          <a:ln>
            <a:headEnd/>
            <a:tailEnd type="triangle" w="med" len="med"/>
          </a:ln>
        </p:spPr>
        <p:style>
          <a:lnRef idx="2">
            <a:schemeClr val="accent5">
              <a:shade val="50000"/>
            </a:schemeClr>
          </a:lnRef>
          <a:fillRef idx="1">
            <a:schemeClr val="accent5"/>
          </a:fillRef>
          <a:effectRef idx="0">
            <a:schemeClr val="accent5"/>
          </a:effectRef>
          <a:fontRef idx="minor">
            <a:schemeClr val="lt1"/>
          </a:fontRef>
        </p:style>
      </p:cxnSp>
    </p:spTree>
    <p:extLst>
      <p:ext uri="{BB962C8B-B14F-4D97-AF65-F5344CB8AC3E}">
        <p14:creationId xmlns:p14="http://schemas.microsoft.com/office/powerpoint/2010/main" val="100469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8929" y="-40769"/>
            <a:ext cx="3145072" cy="695118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315" name="Title 1"/>
          <p:cNvSpPr>
            <a:spLocks noGrp="1"/>
          </p:cNvSpPr>
          <p:nvPr>
            <p:ph type="title"/>
          </p:nvPr>
        </p:nvSpPr>
        <p:spPr/>
        <p:txBody>
          <a:bodyPr rtlCol="0">
            <a:normAutofit/>
          </a:bodyPr>
          <a:lstStyle/>
          <a:p>
            <a:pPr eaLnBrk="1" fontAlgn="auto" hangingPunct="1">
              <a:spcAft>
                <a:spcPts val="0"/>
              </a:spcAft>
              <a:defRPr/>
            </a:pPr>
            <a:r>
              <a:rPr lang="en-US" dirty="0">
                <a:latin typeface="Trebuchet MS" charset="0"/>
              </a:rPr>
              <a:t/>
            </a:r>
            <a:br>
              <a:rPr lang="en-US" dirty="0">
                <a:latin typeface="Trebuchet MS" charset="0"/>
              </a:rPr>
            </a:br>
            <a:endParaRPr lang="en-US" dirty="0">
              <a:latin typeface="Trebuchet MS" charset="0"/>
            </a:endParaRPr>
          </a:p>
        </p:txBody>
      </p:sp>
      <p:sp>
        <p:nvSpPr>
          <p:cNvPr id="12293" name="TextBox 7"/>
          <p:cNvSpPr txBox="1">
            <a:spLocks noChangeArrowheads="1"/>
          </p:cNvSpPr>
          <p:nvPr/>
        </p:nvSpPr>
        <p:spPr bwMode="auto">
          <a:xfrm>
            <a:off x="6237930" y="2375485"/>
            <a:ext cx="5351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dirty="0">
                <a:solidFill>
                  <a:srgbClr val="86C54E"/>
                </a:solidFill>
                <a:latin typeface="Trebuchet MS" pitchFamily="34" charset="0"/>
              </a:rPr>
              <a:t>Thank you</a:t>
            </a:r>
          </a:p>
        </p:txBody>
      </p:sp>
      <p:sp>
        <p:nvSpPr>
          <p:cNvPr id="9" name="TextBox 9"/>
          <p:cNvSpPr txBox="1">
            <a:spLocks noChangeArrowheads="1"/>
          </p:cNvSpPr>
          <p:nvPr/>
        </p:nvSpPr>
        <p:spPr bwMode="auto">
          <a:xfrm>
            <a:off x="6218879" y="3851860"/>
            <a:ext cx="59007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400" dirty="0">
                <a:solidFill>
                  <a:schemeClr val="bg1"/>
                </a:solidFill>
                <a:latin typeface="Trebuchet MS" pitchFamily="34" charset="0"/>
              </a:rPr>
              <a:t>Donald Hobern</a:t>
            </a:r>
          </a:p>
          <a:p>
            <a:pPr eaLnBrk="1" hangingPunct="1"/>
            <a:r>
              <a:rPr lang="en-US" sz="1400" dirty="0">
                <a:solidFill>
                  <a:schemeClr val="bg1"/>
                </a:solidFill>
                <a:latin typeface="Trebuchet MS" pitchFamily="34" charset="0"/>
              </a:rPr>
              <a:t>GBIF Executive Secretary</a:t>
            </a:r>
          </a:p>
          <a:p>
            <a:pPr eaLnBrk="1" hangingPunct="1"/>
            <a:r>
              <a:rPr lang="en-US" sz="1400" u="sng" dirty="0">
                <a:solidFill>
                  <a:schemeClr val="accent1">
                    <a:lumMod val="20000"/>
                    <a:lumOff val="80000"/>
                  </a:schemeClr>
                </a:solidFill>
                <a:latin typeface="Trebuchet MS" pitchFamily="34" charset="0"/>
              </a:rPr>
              <a:t>dhobern@gbif.org</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889" b="-889"/>
          <a:stretch/>
        </p:blipFill>
        <p:spPr>
          <a:xfrm>
            <a:off x="-1" y="-105673"/>
            <a:ext cx="6138712" cy="7016091"/>
          </a:xfrm>
          <a:prstGeom prst="rect">
            <a:avLst/>
          </a:prstGeom>
        </p:spPr>
      </p:pic>
    </p:spTree>
    <p:extLst>
      <p:ext uri="{BB962C8B-B14F-4D97-AF65-F5344CB8AC3E}">
        <p14:creationId xmlns:p14="http://schemas.microsoft.com/office/powerpoint/2010/main" val="308840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GBIF’s ROLE</a:t>
            </a:r>
          </a:p>
        </p:txBody>
      </p:sp>
      <p:sp>
        <p:nvSpPr>
          <p:cNvPr id="3" name="Content Placeholder 2"/>
          <p:cNvSpPr>
            <a:spLocks noGrp="1"/>
          </p:cNvSpPr>
          <p:nvPr>
            <p:ph idx="1"/>
          </p:nvPr>
        </p:nvSpPr>
        <p:spPr>
          <a:xfrm>
            <a:off x="457199" y="948519"/>
            <a:ext cx="5616055" cy="5177646"/>
          </a:xfrm>
        </p:spPr>
        <p:txBody>
          <a:bodyPr>
            <a:normAutofit/>
          </a:bodyPr>
          <a:lstStyle/>
          <a:p>
            <a:pPr marL="514350" indent="-514350">
              <a:buFont typeface="+mj-lt"/>
              <a:buAutoNum type="arabicPeriod"/>
            </a:pPr>
            <a:r>
              <a:rPr lang="en-AU" dirty="0"/>
              <a:t>Remove obstacles to collaboration in sharing and use of biodiversity data</a:t>
            </a:r>
          </a:p>
          <a:p>
            <a:pPr marL="514350" indent="-514350">
              <a:buFont typeface="+mj-lt"/>
              <a:buAutoNum type="arabicPeriod"/>
            </a:pPr>
            <a:endParaRPr lang="en-AU" sz="1800" dirty="0"/>
          </a:p>
          <a:p>
            <a:pPr marL="514350" indent="-514350">
              <a:buFont typeface="+mj-lt"/>
              <a:buAutoNum type="arabicPeriod"/>
            </a:pPr>
            <a:r>
              <a:rPr lang="en-AU" dirty="0"/>
              <a:t>Organise evidence of recorded occurrence of any species in time and space</a:t>
            </a:r>
          </a:p>
          <a:p>
            <a:pPr marL="514350" indent="-514350">
              <a:buFont typeface="+mj-lt"/>
              <a:buAutoNum type="arabicPeriod"/>
            </a:pPr>
            <a:endParaRPr lang="en-AU" sz="1800" dirty="0"/>
          </a:p>
          <a:p>
            <a:pPr marL="514350" indent="-514350">
              <a:buFont typeface="+mj-lt"/>
              <a:buAutoNum type="arabicPeriod"/>
            </a:pPr>
            <a:r>
              <a:rPr lang="en-AU" dirty="0"/>
              <a:t>Support development of a global virtual natural history collection</a:t>
            </a:r>
          </a:p>
        </p:txBody>
      </p:sp>
      <p:sp>
        <p:nvSpPr>
          <p:cNvPr id="4" name="Text Placeholder 3"/>
          <p:cNvSpPr>
            <a:spLocks noGrp="1"/>
          </p:cNvSpPr>
          <p:nvPr>
            <p:ph type="body" sz="quarter" idx="10"/>
          </p:nvPr>
        </p:nvSpPr>
        <p:spPr/>
        <p:txBody>
          <a:bodyPr/>
          <a:lstStyle/>
          <a:p>
            <a:endParaRPr lang="en-AU"/>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1851" y="972718"/>
            <a:ext cx="2460883" cy="160001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9509" y="2935609"/>
            <a:ext cx="1939537" cy="1372128"/>
          </a:xfrm>
          <a:prstGeom prst="rect">
            <a:avLst/>
          </a:prstGeom>
        </p:spPr>
      </p:pic>
      <p:pic>
        <p:nvPicPr>
          <p:cNvPr id="41"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1010" y="4689676"/>
            <a:ext cx="3042564" cy="1436489"/>
          </a:xfrm>
          <a:prstGeom prst="rect">
            <a:avLst/>
          </a:prstGeom>
        </p:spPr>
      </p:pic>
    </p:spTree>
    <p:extLst>
      <p:ext uri="{BB962C8B-B14F-4D97-AF65-F5344CB8AC3E}">
        <p14:creationId xmlns:p14="http://schemas.microsoft.com/office/powerpoint/2010/main" val="189157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FIVE PRIORITIES FOR 2017-2021</a:t>
            </a:r>
            <a:endParaRPr lang="en-US" dirty="0"/>
          </a:p>
        </p:txBody>
      </p:sp>
      <p:sp>
        <p:nvSpPr>
          <p:cNvPr id="5" name="AutoShape 4" descr="Image result for ipb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Image result for geo b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156575"/>
            <a:ext cx="8229600" cy="745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3600" b="1" dirty="0"/>
              <a:t>Deliver Relevant Data</a:t>
            </a:r>
            <a:endParaRPr lang="en-US" sz="3600" b="1" dirty="0"/>
          </a:p>
        </p:txBody>
      </p:sp>
      <p:sp>
        <p:nvSpPr>
          <p:cNvPr id="12" name="Rectangle 11"/>
          <p:cNvSpPr/>
          <p:nvPr/>
        </p:nvSpPr>
        <p:spPr>
          <a:xfrm>
            <a:off x="457200" y="2151180"/>
            <a:ext cx="8229600" cy="745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3600" b="1" dirty="0"/>
              <a:t>Improve Data Quality</a:t>
            </a:r>
            <a:endParaRPr lang="en-US" sz="3600" b="1" dirty="0"/>
          </a:p>
        </p:txBody>
      </p:sp>
      <p:sp>
        <p:nvSpPr>
          <p:cNvPr id="13" name="Rectangle 12"/>
          <p:cNvSpPr/>
          <p:nvPr/>
        </p:nvSpPr>
        <p:spPr>
          <a:xfrm>
            <a:off x="457200" y="3145785"/>
            <a:ext cx="8229600" cy="745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b="1" dirty="0"/>
              <a:t>Fill Data Gaps</a:t>
            </a:r>
            <a:endParaRPr lang="en-US" sz="3600" b="1" dirty="0"/>
          </a:p>
        </p:txBody>
      </p:sp>
      <p:sp>
        <p:nvSpPr>
          <p:cNvPr id="14" name="Rectangle 13"/>
          <p:cNvSpPr/>
          <p:nvPr/>
        </p:nvSpPr>
        <p:spPr>
          <a:xfrm>
            <a:off x="457200" y="4140390"/>
            <a:ext cx="8229600" cy="7456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3600" b="1" dirty="0"/>
              <a:t>Enhance Information Infrastructure</a:t>
            </a:r>
            <a:endParaRPr lang="en-US" sz="3600" b="1" dirty="0"/>
          </a:p>
        </p:txBody>
      </p:sp>
      <p:sp>
        <p:nvSpPr>
          <p:cNvPr id="15" name="Rectangle 14"/>
          <p:cNvSpPr/>
          <p:nvPr/>
        </p:nvSpPr>
        <p:spPr>
          <a:xfrm>
            <a:off x="457200" y="5134995"/>
            <a:ext cx="8229600" cy="7456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3600" b="1" dirty="0"/>
              <a:t>Empower Global Network</a:t>
            </a:r>
            <a:endParaRPr lang="en-US" sz="3600" b="1"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7503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727311" y="2613392"/>
            <a:ext cx="5689378" cy="2246769"/>
          </a:xfrm>
          <a:prstGeom prst="rect">
            <a:avLst/>
          </a:prstGeom>
          <a:noFill/>
        </p:spPr>
        <p:txBody>
          <a:bodyPr wrap="none" rtlCol="0">
            <a:spAutoFit/>
          </a:bodyPr>
          <a:lstStyle/>
          <a:p>
            <a:pPr algn="ctr"/>
            <a:r>
              <a:rPr lang="en-AU" sz="4000" b="1" dirty="0">
                <a:solidFill>
                  <a:srgbClr val="328127"/>
                </a:solidFill>
              </a:rPr>
              <a:t>Empower Global Network</a:t>
            </a:r>
          </a:p>
          <a:p>
            <a:pPr algn="ctr"/>
            <a:r>
              <a:rPr lang="en-AU" sz="4000" dirty="0">
                <a:solidFill>
                  <a:srgbClr val="328127"/>
                </a:solidFill>
              </a:rPr>
              <a:t>Activity 1b</a:t>
            </a:r>
          </a:p>
          <a:p>
            <a:pPr algn="ctr"/>
            <a:r>
              <a:rPr lang="en-AU" sz="6000" b="1" dirty="0">
                <a:solidFill>
                  <a:srgbClr val="328127"/>
                </a:solidFill>
              </a:rPr>
              <a:t>Strengthen Skills</a:t>
            </a:r>
          </a:p>
        </p:txBody>
      </p:sp>
    </p:spTree>
    <p:extLst>
      <p:ext uri="{BB962C8B-B14F-4D97-AF65-F5344CB8AC3E}">
        <p14:creationId xmlns:p14="http://schemas.microsoft.com/office/powerpoint/2010/main" val="328090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741" y="1817914"/>
            <a:ext cx="1885460" cy="1970335"/>
          </a:xfrm>
          <a:prstGeom prst="rect">
            <a:avLst/>
          </a:prstGeom>
        </p:spPr>
      </p:pic>
      <p:pic>
        <p:nvPicPr>
          <p:cNvPr id="68" name="Picture 6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104" y="4221754"/>
            <a:ext cx="1616734" cy="197893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4989" y="-258385"/>
            <a:ext cx="4779716" cy="2688590"/>
          </a:xfrm>
          <a:prstGeom prst="rect">
            <a:avLst/>
          </a:prstGeom>
        </p:spPr>
      </p:pic>
      <p:sp>
        <p:nvSpPr>
          <p:cNvPr id="13" name="TextBox 12"/>
          <p:cNvSpPr txBox="1"/>
          <p:nvPr/>
        </p:nvSpPr>
        <p:spPr>
          <a:xfrm>
            <a:off x="792480" y="760214"/>
            <a:ext cx="686278" cy="369332"/>
          </a:xfrm>
          <a:prstGeom prst="rect">
            <a:avLst/>
          </a:prstGeom>
          <a:noFill/>
        </p:spPr>
        <p:txBody>
          <a:bodyPr wrap="none" rtlCol="0">
            <a:spAutoFit/>
          </a:bodyPr>
          <a:lstStyle/>
          <a:p>
            <a:pPr algn="ctr"/>
            <a:r>
              <a:rPr lang="en-AU" b="1" dirty="0"/>
              <a:t>Tasks</a:t>
            </a:r>
          </a:p>
        </p:txBody>
      </p:sp>
      <p:sp>
        <p:nvSpPr>
          <p:cNvPr id="69" name="TextBox 68"/>
          <p:cNvSpPr txBox="1"/>
          <p:nvPr/>
        </p:nvSpPr>
        <p:spPr>
          <a:xfrm>
            <a:off x="355600" y="1422400"/>
            <a:ext cx="1167307" cy="307777"/>
          </a:xfrm>
          <a:prstGeom prst="rect">
            <a:avLst/>
          </a:prstGeom>
          <a:noFill/>
        </p:spPr>
        <p:txBody>
          <a:bodyPr wrap="none" rtlCol="0">
            <a:spAutoFit/>
          </a:bodyPr>
          <a:lstStyle/>
          <a:p>
            <a:pPr algn="ctr"/>
            <a:r>
              <a:rPr lang="en-AU" sz="1400" dirty="0"/>
              <a:t>Building a BIF</a:t>
            </a:r>
          </a:p>
        </p:txBody>
      </p:sp>
      <p:sp>
        <p:nvSpPr>
          <p:cNvPr id="71" name="TextBox 70"/>
          <p:cNvSpPr txBox="1"/>
          <p:nvPr/>
        </p:nvSpPr>
        <p:spPr>
          <a:xfrm>
            <a:off x="345440" y="4012838"/>
            <a:ext cx="1317348" cy="307777"/>
          </a:xfrm>
          <a:prstGeom prst="rect">
            <a:avLst/>
          </a:prstGeom>
          <a:noFill/>
        </p:spPr>
        <p:txBody>
          <a:bodyPr wrap="none" rtlCol="0">
            <a:spAutoFit/>
          </a:bodyPr>
          <a:lstStyle/>
          <a:p>
            <a:pPr algn="ctr"/>
            <a:r>
              <a:rPr lang="en-AU" sz="1400" dirty="0"/>
              <a:t>Publishing Data</a:t>
            </a:r>
          </a:p>
        </p:txBody>
      </p:sp>
      <p:sp>
        <p:nvSpPr>
          <p:cNvPr id="73" name="TextBox 72"/>
          <p:cNvSpPr txBox="1"/>
          <p:nvPr/>
        </p:nvSpPr>
        <p:spPr>
          <a:xfrm>
            <a:off x="2462744" y="760214"/>
            <a:ext cx="696794" cy="369332"/>
          </a:xfrm>
          <a:prstGeom prst="rect">
            <a:avLst/>
          </a:prstGeom>
          <a:noFill/>
        </p:spPr>
        <p:txBody>
          <a:bodyPr wrap="none" rtlCol="0">
            <a:spAutoFit/>
          </a:bodyPr>
          <a:lstStyle/>
          <a:p>
            <a:pPr algn="ctr"/>
            <a:r>
              <a:rPr lang="en-AU" b="1" dirty="0"/>
              <a:t>Roles</a:t>
            </a:r>
          </a:p>
        </p:txBody>
      </p:sp>
      <p:sp>
        <p:nvSpPr>
          <p:cNvPr id="80" name="Text Placeholder 4"/>
          <p:cNvSpPr>
            <a:spLocks noGrp="1"/>
          </p:cNvSpPr>
          <p:nvPr>
            <p:ph type="body" sz="quarter" idx="10"/>
          </p:nvPr>
        </p:nvSpPr>
        <p:spPr>
          <a:xfrm>
            <a:off x="441325" y="6407149"/>
            <a:ext cx="7156324" cy="383119"/>
          </a:xfrm>
        </p:spPr>
        <p:txBody>
          <a:bodyPr/>
          <a:lstStyle/>
          <a:p>
            <a:r>
              <a:rPr lang="en-US" dirty="0"/>
              <a:t>Icon designed by </a:t>
            </a:r>
            <a:r>
              <a:rPr lang="en-US" dirty="0" err="1"/>
              <a:t>Freepik</a:t>
            </a:r>
            <a:r>
              <a:rPr lang="en-US" dirty="0"/>
              <a:t> from </a:t>
            </a:r>
            <a:r>
              <a:rPr lang="en-US" dirty="0" err="1"/>
              <a:t>FlatIcon</a:t>
            </a:r>
            <a:endParaRPr lang="en-US" dirty="0"/>
          </a:p>
        </p:txBody>
      </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4665" y="3026588"/>
            <a:ext cx="632588" cy="632588"/>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4665" y="4188091"/>
            <a:ext cx="632588" cy="632588"/>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54665" y="5349596"/>
            <a:ext cx="632588" cy="632588"/>
          </a:xfrm>
          <a:prstGeom prst="rect">
            <a:avLst/>
          </a:prstGeom>
        </p:spPr>
      </p:pic>
      <p:pic>
        <p:nvPicPr>
          <p:cNvPr id="25" name="Picture 2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54665" y="1865085"/>
            <a:ext cx="632588" cy="632588"/>
          </a:xfrm>
          <a:prstGeom prst="rect">
            <a:avLst/>
          </a:prstGeom>
        </p:spPr>
      </p:pic>
      <p:sp>
        <p:nvSpPr>
          <p:cNvPr id="83" name="TextBox 82"/>
          <p:cNvSpPr txBox="1"/>
          <p:nvPr/>
        </p:nvSpPr>
        <p:spPr>
          <a:xfrm>
            <a:off x="2077409" y="1422400"/>
            <a:ext cx="1587101" cy="307777"/>
          </a:xfrm>
          <a:prstGeom prst="rect">
            <a:avLst/>
          </a:prstGeom>
          <a:noFill/>
        </p:spPr>
        <p:txBody>
          <a:bodyPr wrap="none" rtlCol="0">
            <a:spAutoFit/>
          </a:bodyPr>
          <a:lstStyle/>
          <a:p>
            <a:pPr algn="ctr"/>
            <a:r>
              <a:rPr lang="en-AU" sz="1400" dirty="0"/>
              <a:t>Head of Delegation</a:t>
            </a:r>
          </a:p>
        </p:txBody>
      </p:sp>
      <p:sp>
        <p:nvSpPr>
          <p:cNvPr id="84" name="TextBox 83"/>
          <p:cNvSpPr txBox="1"/>
          <p:nvPr/>
        </p:nvSpPr>
        <p:spPr>
          <a:xfrm>
            <a:off x="2232739" y="2608242"/>
            <a:ext cx="1276440" cy="307777"/>
          </a:xfrm>
          <a:prstGeom prst="rect">
            <a:avLst/>
          </a:prstGeom>
          <a:noFill/>
        </p:spPr>
        <p:txBody>
          <a:bodyPr wrap="none" rtlCol="0">
            <a:spAutoFit/>
          </a:bodyPr>
          <a:lstStyle/>
          <a:p>
            <a:pPr algn="ctr"/>
            <a:r>
              <a:rPr lang="en-AU" sz="1400" dirty="0"/>
              <a:t>Node Manager</a:t>
            </a:r>
          </a:p>
        </p:txBody>
      </p:sp>
      <p:sp>
        <p:nvSpPr>
          <p:cNvPr id="85" name="TextBox 84"/>
          <p:cNvSpPr txBox="1"/>
          <p:nvPr/>
        </p:nvSpPr>
        <p:spPr>
          <a:xfrm>
            <a:off x="2246750" y="3769745"/>
            <a:ext cx="1248419" cy="307777"/>
          </a:xfrm>
          <a:prstGeom prst="rect">
            <a:avLst/>
          </a:prstGeom>
          <a:noFill/>
        </p:spPr>
        <p:txBody>
          <a:bodyPr wrap="none" rtlCol="0">
            <a:spAutoFit/>
          </a:bodyPr>
          <a:lstStyle/>
          <a:p>
            <a:pPr algn="ctr"/>
            <a:r>
              <a:rPr lang="en-AU" sz="1400" dirty="0"/>
              <a:t>Data Publisher</a:t>
            </a:r>
          </a:p>
        </p:txBody>
      </p:sp>
      <p:sp>
        <p:nvSpPr>
          <p:cNvPr id="86" name="TextBox 85"/>
          <p:cNvSpPr txBox="1"/>
          <p:nvPr/>
        </p:nvSpPr>
        <p:spPr>
          <a:xfrm>
            <a:off x="2502204" y="4931248"/>
            <a:ext cx="737510" cy="307777"/>
          </a:xfrm>
          <a:prstGeom prst="rect">
            <a:avLst/>
          </a:prstGeom>
          <a:noFill/>
        </p:spPr>
        <p:txBody>
          <a:bodyPr wrap="none" rtlCol="0">
            <a:spAutoFit/>
          </a:bodyPr>
          <a:lstStyle/>
          <a:p>
            <a:pPr algn="ctr"/>
            <a:r>
              <a:rPr lang="en-AU" sz="1400" dirty="0"/>
              <a:t>Mentor</a:t>
            </a:r>
          </a:p>
        </p:txBody>
      </p:sp>
      <p:sp>
        <p:nvSpPr>
          <p:cNvPr id="87" name="TextBox 86"/>
          <p:cNvSpPr txBox="1"/>
          <p:nvPr/>
        </p:nvSpPr>
        <p:spPr>
          <a:xfrm>
            <a:off x="5117691" y="760214"/>
            <a:ext cx="769058" cy="369332"/>
          </a:xfrm>
          <a:prstGeom prst="rect">
            <a:avLst/>
          </a:prstGeom>
          <a:noFill/>
        </p:spPr>
        <p:txBody>
          <a:bodyPr wrap="none" rtlCol="0">
            <a:spAutoFit/>
          </a:bodyPr>
          <a:lstStyle/>
          <a:p>
            <a:pPr algn="ctr"/>
            <a:r>
              <a:rPr lang="en-AU" b="1" dirty="0"/>
              <a:t>Topics</a:t>
            </a:r>
          </a:p>
        </p:txBody>
      </p:sp>
      <p:graphicFrame>
        <p:nvGraphicFramePr>
          <p:cNvPr id="26" name="Table 25"/>
          <p:cNvGraphicFramePr>
            <a:graphicFrameLocks noGrp="1"/>
          </p:cNvGraphicFramePr>
          <p:nvPr>
            <p:extLst>
              <p:ext uri="{D42A27DB-BD31-4B8C-83A1-F6EECF244321}">
                <p14:modId xmlns:p14="http://schemas.microsoft.com/office/powerpoint/2010/main" val="661638860"/>
              </p:ext>
            </p:extLst>
          </p:nvPr>
        </p:nvGraphicFramePr>
        <p:xfrm>
          <a:off x="3802663" y="2078985"/>
          <a:ext cx="3569616" cy="204789"/>
        </p:xfrm>
        <a:graphic>
          <a:graphicData uri="http://schemas.openxmlformats.org/drawingml/2006/table">
            <a:tbl>
              <a:tblPr firstRow="1" bandRow="1">
                <a:tableStyleId>{5C22544A-7EE6-4342-B048-85BDC9FD1C3A}</a:tableStyleId>
              </a:tblPr>
              <a:tblGrid>
                <a:gridCol w="396624">
                  <a:extLst>
                    <a:ext uri="{9D8B030D-6E8A-4147-A177-3AD203B41FA5}">
                      <a16:colId xmlns:a16="http://schemas.microsoft.com/office/drawing/2014/main" xmlns="" val="1290061884"/>
                    </a:ext>
                  </a:extLst>
                </a:gridCol>
                <a:gridCol w="396624">
                  <a:extLst>
                    <a:ext uri="{9D8B030D-6E8A-4147-A177-3AD203B41FA5}">
                      <a16:colId xmlns:a16="http://schemas.microsoft.com/office/drawing/2014/main" xmlns="" val="3103650563"/>
                    </a:ext>
                  </a:extLst>
                </a:gridCol>
                <a:gridCol w="396624">
                  <a:extLst>
                    <a:ext uri="{9D8B030D-6E8A-4147-A177-3AD203B41FA5}">
                      <a16:colId xmlns:a16="http://schemas.microsoft.com/office/drawing/2014/main" xmlns="" val="1331652669"/>
                    </a:ext>
                  </a:extLst>
                </a:gridCol>
                <a:gridCol w="396624">
                  <a:extLst>
                    <a:ext uri="{9D8B030D-6E8A-4147-A177-3AD203B41FA5}">
                      <a16:colId xmlns:a16="http://schemas.microsoft.com/office/drawing/2014/main" xmlns="" val="3266437073"/>
                    </a:ext>
                  </a:extLst>
                </a:gridCol>
                <a:gridCol w="396624">
                  <a:extLst>
                    <a:ext uri="{9D8B030D-6E8A-4147-A177-3AD203B41FA5}">
                      <a16:colId xmlns:a16="http://schemas.microsoft.com/office/drawing/2014/main" xmlns="" val="1034534167"/>
                    </a:ext>
                  </a:extLst>
                </a:gridCol>
                <a:gridCol w="396624">
                  <a:extLst>
                    <a:ext uri="{9D8B030D-6E8A-4147-A177-3AD203B41FA5}">
                      <a16:colId xmlns:a16="http://schemas.microsoft.com/office/drawing/2014/main" xmlns="" val="163588991"/>
                    </a:ext>
                  </a:extLst>
                </a:gridCol>
                <a:gridCol w="396624">
                  <a:extLst>
                    <a:ext uri="{9D8B030D-6E8A-4147-A177-3AD203B41FA5}">
                      <a16:colId xmlns:a16="http://schemas.microsoft.com/office/drawing/2014/main" xmlns="" val="1262417514"/>
                    </a:ext>
                  </a:extLst>
                </a:gridCol>
                <a:gridCol w="396624">
                  <a:extLst>
                    <a:ext uri="{9D8B030D-6E8A-4147-A177-3AD203B41FA5}">
                      <a16:colId xmlns:a16="http://schemas.microsoft.com/office/drawing/2014/main" xmlns="" val="238992026"/>
                    </a:ext>
                  </a:extLst>
                </a:gridCol>
                <a:gridCol w="396624">
                  <a:extLst>
                    <a:ext uri="{9D8B030D-6E8A-4147-A177-3AD203B41FA5}">
                      <a16:colId xmlns:a16="http://schemas.microsoft.com/office/drawing/2014/main" xmlns="" val="253770755"/>
                    </a:ext>
                  </a:extLst>
                </a:gridCol>
              </a:tblGrid>
              <a:tr h="204789">
                <a:tc>
                  <a:txBody>
                    <a:bodyPr/>
                    <a:lstStyle/>
                    <a:p>
                      <a:r>
                        <a:rPr lang="en-AU" sz="700" dirty="0"/>
                        <a:t> </a:t>
                      </a:r>
                    </a:p>
                  </a:txBody>
                  <a:tcPr>
                    <a:solidFill>
                      <a:schemeClr val="accent2"/>
                    </a:solidFill>
                  </a:tcPr>
                </a:tc>
                <a:tc>
                  <a:txBody>
                    <a:bodyPr/>
                    <a:lstStyle/>
                    <a:p>
                      <a:r>
                        <a:rPr lang="en-AU" sz="700" dirty="0"/>
                        <a:t> </a:t>
                      </a:r>
                    </a:p>
                  </a:txBody>
                  <a:tcPr>
                    <a:solidFill>
                      <a:schemeClr val="accent2"/>
                    </a:solidFill>
                  </a:tcPr>
                </a:tc>
                <a:tc>
                  <a:txBody>
                    <a:bodyPr/>
                    <a:lstStyle/>
                    <a:p>
                      <a:r>
                        <a:rPr lang="en-AU" sz="700" dirty="0"/>
                        <a:t> </a:t>
                      </a:r>
                    </a:p>
                  </a:txBody>
                  <a:tcPr/>
                </a:tc>
                <a:tc>
                  <a:txBody>
                    <a:bodyPr/>
                    <a:lstStyle/>
                    <a:p>
                      <a:endParaRPr lang="en-AU" sz="700" dirty="0"/>
                    </a:p>
                  </a:txBody>
                  <a:tcPr>
                    <a:solidFill>
                      <a:schemeClr val="bg1"/>
                    </a:solidFill>
                  </a:tcPr>
                </a:tc>
                <a:tc>
                  <a:txBody>
                    <a:bodyPr/>
                    <a:lstStyle/>
                    <a:p>
                      <a:endParaRPr lang="en-AU" sz="700" dirty="0"/>
                    </a:p>
                  </a:txBody>
                  <a:tcPr>
                    <a:solidFill>
                      <a:schemeClr val="bg1"/>
                    </a:solidFill>
                  </a:tcPr>
                </a:tc>
                <a:tc>
                  <a:txBody>
                    <a:bodyPr/>
                    <a:lstStyle/>
                    <a:p>
                      <a:r>
                        <a:rPr lang="en-AU" sz="700" dirty="0"/>
                        <a:t> </a:t>
                      </a:r>
                    </a:p>
                  </a:txBody>
                  <a:tcPr>
                    <a:solidFill>
                      <a:schemeClr val="accent6"/>
                    </a:solidFill>
                  </a:tcPr>
                </a:tc>
                <a:tc>
                  <a:txBody>
                    <a:bodyPr/>
                    <a:lstStyle/>
                    <a:p>
                      <a:r>
                        <a:rPr lang="en-AU" sz="700" dirty="0"/>
                        <a:t> </a:t>
                      </a:r>
                    </a:p>
                  </a:txBody>
                  <a:tcPr>
                    <a:solidFill>
                      <a:schemeClr val="bg1"/>
                    </a:solidFill>
                  </a:tcPr>
                </a:tc>
                <a:tc>
                  <a:txBody>
                    <a:bodyPr/>
                    <a:lstStyle/>
                    <a:p>
                      <a:r>
                        <a:rPr lang="en-AU" sz="700" dirty="0"/>
                        <a:t> </a:t>
                      </a:r>
                    </a:p>
                  </a:txBody>
                  <a:tcPr>
                    <a:solidFill>
                      <a:schemeClr val="bg2">
                        <a:lumMod val="50000"/>
                      </a:schemeClr>
                    </a:solidFill>
                  </a:tcPr>
                </a:tc>
                <a:tc>
                  <a:txBody>
                    <a:bodyPr/>
                    <a:lstStyle/>
                    <a:p>
                      <a:r>
                        <a:rPr lang="en-AU" sz="700" dirty="0"/>
                        <a:t> </a:t>
                      </a:r>
                    </a:p>
                  </a:txBody>
                  <a:tcPr>
                    <a:solidFill>
                      <a:schemeClr val="bg1"/>
                    </a:solidFill>
                  </a:tcPr>
                </a:tc>
                <a:extLst>
                  <a:ext uri="{0D108BD9-81ED-4DB2-BD59-A6C34878D82A}">
                    <a16:rowId xmlns:a16="http://schemas.microsoft.com/office/drawing/2014/main" xmlns="" val="4232034046"/>
                  </a:ext>
                </a:extLst>
              </a:tr>
            </a:tbl>
          </a:graphicData>
        </a:graphic>
      </p:graphicFrame>
      <p:sp>
        <p:nvSpPr>
          <p:cNvPr id="88" name="TextBox 87"/>
          <p:cNvSpPr txBox="1"/>
          <p:nvPr/>
        </p:nvSpPr>
        <p:spPr>
          <a:xfrm>
            <a:off x="3973944" y="1422400"/>
            <a:ext cx="450531" cy="307777"/>
          </a:xfrm>
          <a:prstGeom prst="rect">
            <a:avLst/>
          </a:prstGeom>
          <a:noFill/>
        </p:spPr>
        <p:txBody>
          <a:bodyPr wrap="square" rtlCol="0">
            <a:spAutoFit/>
          </a:bodyPr>
          <a:lstStyle/>
          <a:p>
            <a:pPr algn="ctr"/>
            <a:r>
              <a:rPr lang="en-AU" sz="1400" b="1" dirty="0">
                <a:solidFill>
                  <a:schemeClr val="accent2">
                    <a:lumMod val="75000"/>
                  </a:schemeClr>
                </a:solidFill>
              </a:rPr>
              <a:t>BIF</a:t>
            </a:r>
          </a:p>
        </p:txBody>
      </p:sp>
      <p:sp>
        <p:nvSpPr>
          <p:cNvPr id="90" name="TextBox 89"/>
          <p:cNvSpPr txBox="1"/>
          <p:nvPr/>
        </p:nvSpPr>
        <p:spPr>
          <a:xfrm>
            <a:off x="4828953" y="1422400"/>
            <a:ext cx="731290" cy="307777"/>
          </a:xfrm>
          <a:prstGeom prst="rect">
            <a:avLst/>
          </a:prstGeom>
          <a:noFill/>
        </p:spPr>
        <p:txBody>
          <a:bodyPr wrap="none" rtlCol="0">
            <a:spAutoFit/>
          </a:bodyPr>
          <a:lstStyle/>
          <a:p>
            <a:pPr algn="ctr"/>
            <a:r>
              <a:rPr lang="en-AU" sz="1400" b="1" dirty="0">
                <a:solidFill>
                  <a:schemeClr val="tx2">
                    <a:lumMod val="60000"/>
                    <a:lumOff val="40000"/>
                  </a:schemeClr>
                </a:solidFill>
              </a:rPr>
              <a:t>Publish</a:t>
            </a:r>
          </a:p>
        </p:txBody>
      </p:sp>
      <p:sp>
        <p:nvSpPr>
          <p:cNvPr id="91" name="TextBox 90"/>
          <p:cNvSpPr txBox="1"/>
          <p:nvPr/>
        </p:nvSpPr>
        <p:spPr>
          <a:xfrm>
            <a:off x="5820378" y="1422400"/>
            <a:ext cx="729688" cy="307777"/>
          </a:xfrm>
          <a:prstGeom prst="rect">
            <a:avLst/>
          </a:prstGeom>
          <a:noFill/>
        </p:spPr>
        <p:txBody>
          <a:bodyPr wrap="none" rtlCol="0">
            <a:spAutoFit/>
          </a:bodyPr>
          <a:lstStyle/>
          <a:p>
            <a:pPr algn="ctr"/>
            <a:r>
              <a:rPr lang="en-AU" sz="1400" b="1" dirty="0">
                <a:solidFill>
                  <a:schemeClr val="accent6">
                    <a:lumMod val="75000"/>
                  </a:schemeClr>
                </a:solidFill>
              </a:rPr>
              <a:t>Quality</a:t>
            </a:r>
          </a:p>
        </p:txBody>
      </p:sp>
      <p:sp>
        <p:nvSpPr>
          <p:cNvPr id="92" name="TextBox 91"/>
          <p:cNvSpPr txBox="1"/>
          <p:nvPr/>
        </p:nvSpPr>
        <p:spPr>
          <a:xfrm>
            <a:off x="6736171" y="1422400"/>
            <a:ext cx="460383" cy="307777"/>
          </a:xfrm>
          <a:prstGeom prst="rect">
            <a:avLst/>
          </a:prstGeom>
          <a:noFill/>
        </p:spPr>
        <p:txBody>
          <a:bodyPr wrap="none" rtlCol="0">
            <a:spAutoFit/>
          </a:bodyPr>
          <a:lstStyle/>
          <a:p>
            <a:pPr algn="ctr"/>
            <a:r>
              <a:rPr lang="en-AU" sz="1400" b="1" dirty="0">
                <a:solidFill>
                  <a:schemeClr val="bg2">
                    <a:lumMod val="25000"/>
                  </a:schemeClr>
                </a:solidFill>
              </a:rPr>
              <a:t>Use</a:t>
            </a:r>
          </a:p>
        </p:txBody>
      </p:sp>
      <p:graphicFrame>
        <p:nvGraphicFramePr>
          <p:cNvPr id="93" name="Table 92"/>
          <p:cNvGraphicFramePr>
            <a:graphicFrameLocks noGrp="1"/>
          </p:cNvGraphicFramePr>
          <p:nvPr>
            <p:extLst>
              <p:ext uri="{D42A27DB-BD31-4B8C-83A1-F6EECF244321}">
                <p14:modId xmlns:p14="http://schemas.microsoft.com/office/powerpoint/2010/main" val="4077966361"/>
              </p:ext>
            </p:extLst>
          </p:nvPr>
        </p:nvGraphicFramePr>
        <p:xfrm>
          <a:off x="3802663" y="3240489"/>
          <a:ext cx="3569616" cy="204789"/>
        </p:xfrm>
        <a:graphic>
          <a:graphicData uri="http://schemas.openxmlformats.org/drawingml/2006/table">
            <a:tbl>
              <a:tblPr firstRow="1" bandRow="1">
                <a:tableStyleId>{5C22544A-7EE6-4342-B048-85BDC9FD1C3A}</a:tableStyleId>
              </a:tblPr>
              <a:tblGrid>
                <a:gridCol w="396624">
                  <a:extLst>
                    <a:ext uri="{9D8B030D-6E8A-4147-A177-3AD203B41FA5}">
                      <a16:colId xmlns:a16="http://schemas.microsoft.com/office/drawing/2014/main" xmlns="" val="1290061884"/>
                    </a:ext>
                  </a:extLst>
                </a:gridCol>
                <a:gridCol w="396624">
                  <a:extLst>
                    <a:ext uri="{9D8B030D-6E8A-4147-A177-3AD203B41FA5}">
                      <a16:colId xmlns:a16="http://schemas.microsoft.com/office/drawing/2014/main" xmlns="" val="3103650563"/>
                    </a:ext>
                  </a:extLst>
                </a:gridCol>
                <a:gridCol w="396624">
                  <a:extLst>
                    <a:ext uri="{9D8B030D-6E8A-4147-A177-3AD203B41FA5}">
                      <a16:colId xmlns:a16="http://schemas.microsoft.com/office/drawing/2014/main" xmlns="" val="1331652669"/>
                    </a:ext>
                  </a:extLst>
                </a:gridCol>
                <a:gridCol w="396624">
                  <a:extLst>
                    <a:ext uri="{9D8B030D-6E8A-4147-A177-3AD203B41FA5}">
                      <a16:colId xmlns:a16="http://schemas.microsoft.com/office/drawing/2014/main" xmlns="" val="3266437073"/>
                    </a:ext>
                  </a:extLst>
                </a:gridCol>
                <a:gridCol w="396624">
                  <a:extLst>
                    <a:ext uri="{9D8B030D-6E8A-4147-A177-3AD203B41FA5}">
                      <a16:colId xmlns:a16="http://schemas.microsoft.com/office/drawing/2014/main" xmlns="" val="1034534167"/>
                    </a:ext>
                  </a:extLst>
                </a:gridCol>
                <a:gridCol w="396624">
                  <a:extLst>
                    <a:ext uri="{9D8B030D-6E8A-4147-A177-3AD203B41FA5}">
                      <a16:colId xmlns:a16="http://schemas.microsoft.com/office/drawing/2014/main" xmlns="" val="163588991"/>
                    </a:ext>
                  </a:extLst>
                </a:gridCol>
                <a:gridCol w="396624">
                  <a:extLst>
                    <a:ext uri="{9D8B030D-6E8A-4147-A177-3AD203B41FA5}">
                      <a16:colId xmlns:a16="http://schemas.microsoft.com/office/drawing/2014/main" xmlns="" val="1262417514"/>
                    </a:ext>
                  </a:extLst>
                </a:gridCol>
                <a:gridCol w="396624">
                  <a:extLst>
                    <a:ext uri="{9D8B030D-6E8A-4147-A177-3AD203B41FA5}">
                      <a16:colId xmlns:a16="http://schemas.microsoft.com/office/drawing/2014/main" xmlns="" val="238992026"/>
                    </a:ext>
                  </a:extLst>
                </a:gridCol>
                <a:gridCol w="396624">
                  <a:extLst>
                    <a:ext uri="{9D8B030D-6E8A-4147-A177-3AD203B41FA5}">
                      <a16:colId xmlns:a16="http://schemas.microsoft.com/office/drawing/2014/main" xmlns="" val="253770755"/>
                    </a:ext>
                  </a:extLst>
                </a:gridCol>
              </a:tblGrid>
              <a:tr h="204789">
                <a:tc>
                  <a:txBody>
                    <a:bodyPr/>
                    <a:lstStyle/>
                    <a:p>
                      <a:r>
                        <a:rPr lang="en-AU" sz="700" dirty="0"/>
                        <a:t> </a:t>
                      </a:r>
                    </a:p>
                  </a:txBody>
                  <a:tcPr>
                    <a:solidFill>
                      <a:schemeClr val="accent2"/>
                    </a:solidFill>
                  </a:tcPr>
                </a:tc>
                <a:tc>
                  <a:txBody>
                    <a:bodyPr/>
                    <a:lstStyle/>
                    <a:p>
                      <a:r>
                        <a:rPr lang="en-AU" sz="700" dirty="0"/>
                        <a:t> </a:t>
                      </a:r>
                    </a:p>
                  </a:txBody>
                  <a:tcPr>
                    <a:solidFill>
                      <a:schemeClr val="accent2"/>
                    </a:solidFill>
                  </a:tcPr>
                </a:tc>
                <a:tc>
                  <a:txBody>
                    <a:bodyPr/>
                    <a:lstStyle/>
                    <a:p>
                      <a:r>
                        <a:rPr lang="en-AU" sz="700" dirty="0"/>
                        <a:t> </a:t>
                      </a:r>
                    </a:p>
                  </a:txBody>
                  <a:tcPr/>
                </a:tc>
                <a:tc>
                  <a:txBody>
                    <a:bodyPr/>
                    <a:lstStyle/>
                    <a:p>
                      <a:endParaRPr lang="en-AU" sz="700" dirty="0"/>
                    </a:p>
                  </a:txBody>
                  <a:tcPr/>
                </a:tc>
                <a:tc>
                  <a:txBody>
                    <a:bodyPr/>
                    <a:lstStyle/>
                    <a:p>
                      <a:endParaRPr lang="en-AU" sz="700" dirty="0"/>
                    </a:p>
                  </a:txBody>
                  <a:tcPr/>
                </a:tc>
                <a:tc>
                  <a:txBody>
                    <a:bodyPr/>
                    <a:lstStyle/>
                    <a:p>
                      <a:r>
                        <a:rPr lang="en-AU" sz="700" dirty="0"/>
                        <a:t> </a:t>
                      </a:r>
                    </a:p>
                  </a:txBody>
                  <a:tcPr>
                    <a:solidFill>
                      <a:schemeClr val="accent6"/>
                    </a:solidFill>
                  </a:tcPr>
                </a:tc>
                <a:tc>
                  <a:txBody>
                    <a:bodyPr/>
                    <a:lstStyle/>
                    <a:p>
                      <a:r>
                        <a:rPr lang="en-AU" sz="700" dirty="0"/>
                        <a:t> </a:t>
                      </a:r>
                    </a:p>
                  </a:txBody>
                  <a:tcPr>
                    <a:solidFill>
                      <a:schemeClr val="accent6"/>
                    </a:solidFill>
                  </a:tcPr>
                </a:tc>
                <a:tc>
                  <a:txBody>
                    <a:bodyPr/>
                    <a:lstStyle/>
                    <a:p>
                      <a:r>
                        <a:rPr lang="en-AU" sz="700" dirty="0"/>
                        <a:t> </a:t>
                      </a:r>
                    </a:p>
                  </a:txBody>
                  <a:tcPr>
                    <a:solidFill>
                      <a:schemeClr val="bg2">
                        <a:lumMod val="50000"/>
                      </a:schemeClr>
                    </a:solidFill>
                  </a:tcPr>
                </a:tc>
                <a:tc>
                  <a:txBody>
                    <a:bodyPr/>
                    <a:lstStyle/>
                    <a:p>
                      <a:r>
                        <a:rPr lang="en-AU" sz="700" dirty="0"/>
                        <a:t> </a:t>
                      </a:r>
                    </a:p>
                  </a:txBody>
                  <a:tcPr>
                    <a:solidFill>
                      <a:schemeClr val="bg2">
                        <a:lumMod val="50000"/>
                      </a:schemeClr>
                    </a:solidFill>
                  </a:tcPr>
                </a:tc>
                <a:extLst>
                  <a:ext uri="{0D108BD9-81ED-4DB2-BD59-A6C34878D82A}">
                    <a16:rowId xmlns:a16="http://schemas.microsoft.com/office/drawing/2014/main" xmlns="" val="4232034046"/>
                  </a:ext>
                </a:extLst>
              </a:tr>
            </a:tbl>
          </a:graphicData>
        </a:graphic>
      </p:graphicFrame>
      <p:graphicFrame>
        <p:nvGraphicFramePr>
          <p:cNvPr id="94" name="Table 93"/>
          <p:cNvGraphicFramePr>
            <a:graphicFrameLocks noGrp="1"/>
          </p:cNvGraphicFramePr>
          <p:nvPr>
            <p:extLst>
              <p:ext uri="{D42A27DB-BD31-4B8C-83A1-F6EECF244321}">
                <p14:modId xmlns:p14="http://schemas.microsoft.com/office/powerpoint/2010/main" val="1032668535"/>
              </p:ext>
            </p:extLst>
          </p:nvPr>
        </p:nvGraphicFramePr>
        <p:xfrm>
          <a:off x="3802663" y="4401993"/>
          <a:ext cx="3569616" cy="204789"/>
        </p:xfrm>
        <a:graphic>
          <a:graphicData uri="http://schemas.openxmlformats.org/drawingml/2006/table">
            <a:tbl>
              <a:tblPr firstRow="1" bandRow="1">
                <a:tableStyleId>{5C22544A-7EE6-4342-B048-85BDC9FD1C3A}</a:tableStyleId>
              </a:tblPr>
              <a:tblGrid>
                <a:gridCol w="396624">
                  <a:extLst>
                    <a:ext uri="{9D8B030D-6E8A-4147-A177-3AD203B41FA5}">
                      <a16:colId xmlns:a16="http://schemas.microsoft.com/office/drawing/2014/main" xmlns="" val="1290061884"/>
                    </a:ext>
                  </a:extLst>
                </a:gridCol>
                <a:gridCol w="396624">
                  <a:extLst>
                    <a:ext uri="{9D8B030D-6E8A-4147-A177-3AD203B41FA5}">
                      <a16:colId xmlns:a16="http://schemas.microsoft.com/office/drawing/2014/main" xmlns="" val="3103650563"/>
                    </a:ext>
                  </a:extLst>
                </a:gridCol>
                <a:gridCol w="396624">
                  <a:extLst>
                    <a:ext uri="{9D8B030D-6E8A-4147-A177-3AD203B41FA5}">
                      <a16:colId xmlns:a16="http://schemas.microsoft.com/office/drawing/2014/main" xmlns="" val="1331652669"/>
                    </a:ext>
                  </a:extLst>
                </a:gridCol>
                <a:gridCol w="396624">
                  <a:extLst>
                    <a:ext uri="{9D8B030D-6E8A-4147-A177-3AD203B41FA5}">
                      <a16:colId xmlns:a16="http://schemas.microsoft.com/office/drawing/2014/main" xmlns="" val="3266437073"/>
                    </a:ext>
                  </a:extLst>
                </a:gridCol>
                <a:gridCol w="396624">
                  <a:extLst>
                    <a:ext uri="{9D8B030D-6E8A-4147-A177-3AD203B41FA5}">
                      <a16:colId xmlns:a16="http://schemas.microsoft.com/office/drawing/2014/main" xmlns="" val="1034534167"/>
                    </a:ext>
                  </a:extLst>
                </a:gridCol>
                <a:gridCol w="396624">
                  <a:extLst>
                    <a:ext uri="{9D8B030D-6E8A-4147-A177-3AD203B41FA5}">
                      <a16:colId xmlns:a16="http://schemas.microsoft.com/office/drawing/2014/main" xmlns="" val="163588991"/>
                    </a:ext>
                  </a:extLst>
                </a:gridCol>
                <a:gridCol w="396624">
                  <a:extLst>
                    <a:ext uri="{9D8B030D-6E8A-4147-A177-3AD203B41FA5}">
                      <a16:colId xmlns:a16="http://schemas.microsoft.com/office/drawing/2014/main" xmlns="" val="1262417514"/>
                    </a:ext>
                  </a:extLst>
                </a:gridCol>
                <a:gridCol w="396624">
                  <a:extLst>
                    <a:ext uri="{9D8B030D-6E8A-4147-A177-3AD203B41FA5}">
                      <a16:colId xmlns:a16="http://schemas.microsoft.com/office/drawing/2014/main" xmlns="" val="238992026"/>
                    </a:ext>
                  </a:extLst>
                </a:gridCol>
                <a:gridCol w="396624">
                  <a:extLst>
                    <a:ext uri="{9D8B030D-6E8A-4147-A177-3AD203B41FA5}">
                      <a16:colId xmlns:a16="http://schemas.microsoft.com/office/drawing/2014/main" xmlns="" val="253770755"/>
                    </a:ext>
                  </a:extLst>
                </a:gridCol>
              </a:tblGrid>
              <a:tr h="204789">
                <a:tc>
                  <a:txBody>
                    <a:bodyPr/>
                    <a:lstStyle/>
                    <a:p>
                      <a:r>
                        <a:rPr lang="en-AU" sz="700" dirty="0"/>
                        <a:t> </a:t>
                      </a:r>
                    </a:p>
                  </a:txBody>
                  <a:tcPr>
                    <a:solidFill>
                      <a:schemeClr val="bg1"/>
                    </a:solidFill>
                  </a:tcPr>
                </a:tc>
                <a:tc>
                  <a:txBody>
                    <a:bodyPr/>
                    <a:lstStyle/>
                    <a:p>
                      <a:r>
                        <a:rPr lang="en-AU" sz="700" dirty="0"/>
                        <a:t> </a:t>
                      </a:r>
                    </a:p>
                  </a:txBody>
                  <a:tcPr>
                    <a:solidFill>
                      <a:schemeClr val="bg1"/>
                    </a:solidFill>
                  </a:tcPr>
                </a:tc>
                <a:tc>
                  <a:txBody>
                    <a:bodyPr/>
                    <a:lstStyle/>
                    <a:p>
                      <a:r>
                        <a:rPr lang="en-AU" sz="700" dirty="0"/>
                        <a:t> </a:t>
                      </a:r>
                    </a:p>
                  </a:txBody>
                  <a:tcPr/>
                </a:tc>
                <a:tc>
                  <a:txBody>
                    <a:bodyPr/>
                    <a:lstStyle/>
                    <a:p>
                      <a:endParaRPr lang="en-AU" sz="700" dirty="0"/>
                    </a:p>
                  </a:txBody>
                  <a:tcPr/>
                </a:tc>
                <a:tc>
                  <a:txBody>
                    <a:bodyPr/>
                    <a:lstStyle/>
                    <a:p>
                      <a:endParaRPr lang="en-AU" sz="700" dirty="0"/>
                    </a:p>
                  </a:txBody>
                  <a:tcPr>
                    <a:solidFill>
                      <a:schemeClr val="bg1"/>
                    </a:solidFill>
                  </a:tcPr>
                </a:tc>
                <a:tc>
                  <a:txBody>
                    <a:bodyPr/>
                    <a:lstStyle/>
                    <a:p>
                      <a:r>
                        <a:rPr lang="en-AU" sz="700" dirty="0"/>
                        <a:t> </a:t>
                      </a:r>
                    </a:p>
                  </a:txBody>
                  <a:tcPr>
                    <a:solidFill>
                      <a:schemeClr val="accent6"/>
                    </a:solidFill>
                  </a:tcPr>
                </a:tc>
                <a:tc>
                  <a:txBody>
                    <a:bodyPr/>
                    <a:lstStyle/>
                    <a:p>
                      <a:r>
                        <a:rPr lang="en-AU" sz="700" dirty="0"/>
                        <a:t> </a:t>
                      </a:r>
                    </a:p>
                  </a:txBody>
                  <a:tcPr>
                    <a:solidFill>
                      <a:schemeClr val="bg1"/>
                    </a:solidFill>
                  </a:tcPr>
                </a:tc>
                <a:tc>
                  <a:txBody>
                    <a:bodyPr/>
                    <a:lstStyle/>
                    <a:p>
                      <a:r>
                        <a:rPr lang="en-AU" sz="700" dirty="0"/>
                        <a:t> </a:t>
                      </a:r>
                    </a:p>
                  </a:txBody>
                  <a:tcPr>
                    <a:solidFill>
                      <a:schemeClr val="bg1"/>
                    </a:solidFill>
                  </a:tcPr>
                </a:tc>
                <a:tc>
                  <a:txBody>
                    <a:bodyPr/>
                    <a:lstStyle/>
                    <a:p>
                      <a:r>
                        <a:rPr lang="en-AU" sz="700" dirty="0"/>
                        <a:t> </a:t>
                      </a:r>
                    </a:p>
                  </a:txBody>
                  <a:tcPr>
                    <a:solidFill>
                      <a:schemeClr val="bg1"/>
                    </a:solidFill>
                  </a:tcPr>
                </a:tc>
                <a:extLst>
                  <a:ext uri="{0D108BD9-81ED-4DB2-BD59-A6C34878D82A}">
                    <a16:rowId xmlns:a16="http://schemas.microsoft.com/office/drawing/2014/main" xmlns="" val="4232034046"/>
                  </a:ext>
                </a:extLst>
              </a:tr>
            </a:tbl>
          </a:graphicData>
        </a:graphic>
      </p:graphicFrame>
      <p:graphicFrame>
        <p:nvGraphicFramePr>
          <p:cNvPr id="95" name="Table 94"/>
          <p:cNvGraphicFramePr>
            <a:graphicFrameLocks noGrp="1"/>
          </p:cNvGraphicFramePr>
          <p:nvPr>
            <p:extLst>
              <p:ext uri="{D42A27DB-BD31-4B8C-83A1-F6EECF244321}">
                <p14:modId xmlns:p14="http://schemas.microsoft.com/office/powerpoint/2010/main" val="3607937162"/>
              </p:ext>
            </p:extLst>
          </p:nvPr>
        </p:nvGraphicFramePr>
        <p:xfrm>
          <a:off x="3802663" y="5563496"/>
          <a:ext cx="3569616" cy="204789"/>
        </p:xfrm>
        <a:graphic>
          <a:graphicData uri="http://schemas.openxmlformats.org/drawingml/2006/table">
            <a:tbl>
              <a:tblPr firstRow="1" bandRow="1">
                <a:tableStyleId>{5C22544A-7EE6-4342-B048-85BDC9FD1C3A}</a:tableStyleId>
              </a:tblPr>
              <a:tblGrid>
                <a:gridCol w="396624">
                  <a:extLst>
                    <a:ext uri="{9D8B030D-6E8A-4147-A177-3AD203B41FA5}">
                      <a16:colId xmlns:a16="http://schemas.microsoft.com/office/drawing/2014/main" xmlns="" val="1290061884"/>
                    </a:ext>
                  </a:extLst>
                </a:gridCol>
                <a:gridCol w="396624">
                  <a:extLst>
                    <a:ext uri="{9D8B030D-6E8A-4147-A177-3AD203B41FA5}">
                      <a16:colId xmlns:a16="http://schemas.microsoft.com/office/drawing/2014/main" xmlns="" val="3103650563"/>
                    </a:ext>
                  </a:extLst>
                </a:gridCol>
                <a:gridCol w="396624">
                  <a:extLst>
                    <a:ext uri="{9D8B030D-6E8A-4147-A177-3AD203B41FA5}">
                      <a16:colId xmlns:a16="http://schemas.microsoft.com/office/drawing/2014/main" xmlns="" val="1331652669"/>
                    </a:ext>
                  </a:extLst>
                </a:gridCol>
                <a:gridCol w="396624">
                  <a:extLst>
                    <a:ext uri="{9D8B030D-6E8A-4147-A177-3AD203B41FA5}">
                      <a16:colId xmlns:a16="http://schemas.microsoft.com/office/drawing/2014/main" xmlns="" val="3266437073"/>
                    </a:ext>
                  </a:extLst>
                </a:gridCol>
                <a:gridCol w="396624">
                  <a:extLst>
                    <a:ext uri="{9D8B030D-6E8A-4147-A177-3AD203B41FA5}">
                      <a16:colId xmlns:a16="http://schemas.microsoft.com/office/drawing/2014/main" xmlns="" val="1034534167"/>
                    </a:ext>
                  </a:extLst>
                </a:gridCol>
                <a:gridCol w="396624">
                  <a:extLst>
                    <a:ext uri="{9D8B030D-6E8A-4147-A177-3AD203B41FA5}">
                      <a16:colId xmlns:a16="http://schemas.microsoft.com/office/drawing/2014/main" xmlns="" val="163588991"/>
                    </a:ext>
                  </a:extLst>
                </a:gridCol>
                <a:gridCol w="396624">
                  <a:extLst>
                    <a:ext uri="{9D8B030D-6E8A-4147-A177-3AD203B41FA5}">
                      <a16:colId xmlns:a16="http://schemas.microsoft.com/office/drawing/2014/main" xmlns="" val="1262417514"/>
                    </a:ext>
                  </a:extLst>
                </a:gridCol>
                <a:gridCol w="396624">
                  <a:extLst>
                    <a:ext uri="{9D8B030D-6E8A-4147-A177-3AD203B41FA5}">
                      <a16:colId xmlns:a16="http://schemas.microsoft.com/office/drawing/2014/main" xmlns="" val="238992026"/>
                    </a:ext>
                  </a:extLst>
                </a:gridCol>
                <a:gridCol w="396624">
                  <a:extLst>
                    <a:ext uri="{9D8B030D-6E8A-4147-A177-3AD203B41FA5}">
                      <a16:colId xmlns:a16="http://schemas.microsoft.com/office/drawing/2014/main" xmlns="" val="253770755"/>
                    </a:ext>
                  </a:extLst>
                </a:gridCol>
              </a:tblGrid>
              <a:tr h="204789">
                <a:tc>
                  <a:txBody>
                    <a:bodyPr/>
                    <a:lstStyle/>
                    <a:p>
                      <a:r>
                        <a:rPr lang="en-AU" sz="700" dirty="0"/>
                        <a:t> </a:t>
                      </a:r>
                    </a:p>
                  </a:txBody>
                  <a:tcPr>
                    <a:solidFill>
                      <a:schemeClr val="accent2"/>
                    </a:solidFill>
                  </a:tcPr>
                </a:tc>
                <a:tc>
                  <a:txBody>
                    <a:bodyPr/>
                    <a:lstStyle/>
                    <a:p>
                      <a:r>
                        <a:rPr lang="en-AU" sz="700" dirty="0"/>
                        <a:t> </a:t>
                      </a:r>
                    </a:p>
                  </a:txBody>
                  <a:tcPr>
                    <a:solidFill>
                      <a:schemeClr val="accent2"/>
                    </a:solidFill>
                  </a:tcPr>
                </a:tc>
                <a:tc>
                  <a:txBody>
                    <a:bodyPr/>
                    <a:lstStyle/>
                    <a:p>
                      <a:r>
                        <a:rPr lang="en-AU" sz="700" dirty="0"/>
                        <a:t> </a:t>
                      </a:r>
                    </a:p>
                  </a:txBody>
                  <a:tcPr/>
                </a:tc>
                <a:tc>
                  <a:txBody>
                    <a:bodyPr/>
                    <a:lstStyle/>
                    <a:p>
                      <a:endParaRPr lang="en-AU" sz="700" dirty="0"/>
                    </a:p>
                  </a:txBody>
                  <a:tcPr/>
                </a:tc>
                <a:tc>
                  <a:txBody>
                    <a:bodyPr/>
                    <a:lstStyle/>
                    <a:p>
                      <a:endParaRPr lang="en-AU" sz="700" dirty="0"/>
                    </a:p>
                  </a:txBody>
                  <a:tcPr/>
                </a:tc>
                <a:tc>
                  <a:txBody>
                    <a:bodyPr/>
                    <a:lstStyle/>
                    <a:p>
                      <a:r>
                        <a:rPr lang="en-AU" sz="700" dirty="0"/>
                        <a:t> </a:t>
                      </a:r>
                    </a:p>
                  </a:txBody>
                  <a:tcPr>
                    <a:solidFill>
                      <a:schemeClr val="accent6"/>
                    </a:solidFill>
                  </a:tcPr>
                </a:tc>
                <a:tc>
                  <a:txBody>
                    <a:bodyPr/>
                    <a:lstStyle/>
                    <a:p>
                      <a:r>
                        <a:rPr lang="en-AU" sz="700" dirty="0"/>
                        <a:t> </a:t>
                      </a:r>
                    </a:p>
                  </a:txBody>
                  <a:tcPr>
                    <a:solidFill>
                      <a:schemeClr val="accent6"/>
                    </a:solidFill>
                  </a:tcPr>
                </a:tc>
                <a:tc>
                  <a:txBody>
                    <a:bodyPr/>
                    <a:lstStyle/>
                    <a:p>
                      <a:r>
                        <a:rPr lang="en-AU" sz="700" dirty="0"/>
                        <a:t> </a:t>
                      </a:r>
                    </a:p>
                  </a:txBody>
                  <a:tcPr>
                    <a:solidFill>
                      <a:schemeClr val="bg2">
                        <a:lumMod val="50000"/>
                      </a:schemeClr>
                    </a:solidFill>
                  </a:tcPr>
                </a:tc>
                <a:tc>
                  <a:txBody>
                    <a:bodyPr/>
                    <a:lstStyle/>
                    <a:p>
                      <a:r>
                        <a:rPr lang="en-AU" sz="700" dirty="0"/>
                        <a:t> </a:t>
                      </a:r>
                    </a:p>
                  </a:txBody>
                  <a:tcPr>
                    <a:solidFill>
                      <a:schemeClr val="bg2">
                        <a:lumMod val="50000"/>
                      </a:schemeClr>
                    </a:solidFill>
                  </a:tcPr>
                </a:tc>
                <a:extLst>
                  <a:ext uri="{0D108BD9-81ED-4DB2-BD59-A6C34878D82A}">
                    <a16:rowId xmlns:a16="http://schemas.microsoft.com/office/drawing/2014/main" xmlns="" val="4232034046"/>
                  </a:ext>
                </a:extLst>
              </a:tr>
            </a:tbl>
          </a:graphicData>
        </a:graphic>
      </p:graphicFrame>
      <p:sp>
        <p:nvSpPr>
          <p:cNvPr id="97" name="Title 1"/>
          <p:cNvSpPr txBox="1">
            <a:spLocks/>
          </p:cNvSpPr>
          <p:nvPr/>
        </p:nvSpPr>
        <p:spPr>
          <a:xfrm>
            <a:off x="457200" y="274637"/>
            <a:ext cx="8229600" cy="793915"/>
          </a:xfrm>
          <a:prstGeom prst="rect">
            <a:avLst/>
          </a:prstGeom>
        </p:spPr>
        <p:txBody>
          <a:bodyPr/>
          <a:lstStyle>
            <a:lvl1pPr algn="l" defTabSz="457200" rtl="0" eaLnBrk="1" latinLnBrk="0" hangingPunct="1">
              <a:spcBef>
                <a:spcPct val="0"/>
              </a:spcBef>
              <a:buNone/>
              <a:defRPr sz="2800" b="1" kern="1200" cap="all">
                <a:solidFill>
                  <a:srgbClr val="328127"/>
                </a:solidFill>
                <a:latin typeface="Arial"/>
                <a:ea typeface="+mj-ea"/>
                <a:cs typeface="Arial"/>
              </a:defRPr>
            </a:lvl1pPr>
          </a:lstStyle>
          <a:p>
            <a:r>
              <a:rPr lang="da-DK" dirty="0"/>
              <a:t>Training Curriculum for GBIF</a:t>
            </a:r>
            <a:endParaRPr lang="en-US" dirty="0"/>
          </a:p>
        </p:txBody>
      </p:sp>
      <p:sp>
        <p:nvSpPr>
          <p:cNvPr id="98" name="TextBox 97"/>
          <p:cNvSpPr txBox="1"/>
          <p:nvPr/>
        </p:nvSpPr>
        <p:spPr>
          <a:xfrm>
            <a:off x="7942099" y="753588"/>
            <a:ext cx="672878" cy="369332"/>
          </a:xfrm>
          <a:prstGeom prst="rect">
            <a:avLst/>
          </a:prstGeom>
          <a:noFill/>
        </p:spPr>
        <p:txBody>
          <a:bodyPr wrap="none" rtlCol="0">
            <a:spAutoFit/>
          </a:bodyPr>
          <a:lstStyle/>
          <a:p>
            <a:pPr algn="ctr"/>
            <a:r>
              <a:rPr lang="en-AU" b="1" dirty="0"/>
              <a:t>Tools</a:t>
            </a:r>
          </a:p>
        </p:txBody>
      </p:sp>
      <p:sp>
        <p:nvSpPr>
          <p:cNvPr id="100" name="TextBox 99"/>
          <p:cNvSpPr txBox="1"/>
          <p:nvPr/>
        </p:nvSpPr>
        <p:spPr>
          <a:xfrm>
            <a:off x="7516489" y="1417220"/>
            <a:ext cx="1412630" cy="1384995"/>
          </a:xfrm>
          <a:prstGeom prst="rect">
            <a:avLst/>
          </a:prstGeom>
          <a:noFill/>
        </p:spPr>
        <p:txBody>
          <a:bodyPr wrap="none" rtlCol="0">
            <a:spAutoFit/>
          </a:bodyPr>
          <a:lstStyle/>
          <a:p>
            <a:pPr algn="ctr"/>
            <a:r>
              <a:rPr lang="en-AU" sz="1400" b="1" i="1" dirty="0"/>
              <a:t>GBIF.org</a:t>
            </a:r>
            <a:endParaRPr lang="en-AU" sz="1400" dirty="0"/>
          </a:p>
          <a:p>
            <a:pPr algn="ctr"/>
            <a:r>
              <a:rPr lang="en-AU" sz="1400" dirty="0"/>
              <a:t>Documents</a:t>
            </a:r>
          </a:p>
          <a:p>
            <a:pPr algn="ctr"/>
            <a:r>
              <a:rPr lang="en-AU" sz="1400" dirty="0"/>
              <a:t>Communications</a:t>
            </a:r>
          </a:p>
          <a:p>
            <a:pPr algn="ctr"/>
            <a:r>
              <a:rPr lang="en-AU" sz="1400" dirty="0"/>
              <a:t>Discussions</a:t>
            </a:r>
          </a:p>
          <a:p>
            <a:pPr algn="ctr"/>
            <a:r>
              <a:rPr lang="en-AU" sz="1400" dirty="0"/>
              <a:t>Helpdesk</a:t>
            </a:r>
          </a:p>
          <a:p>
            <a:pPr algn="ctr"/>
            <a:r>
              <a:rPr lang="en-AU" sz="1400" dirty="0"/>
              <a:t>Webinars</a:t>
            </a:r>
          </a:p>
        </p:txBody>
      </p:sp>
      <p:sp>
        <p:nvSpPr>
          <p:cNvPr id="101" name="TextBox 100"/>
          <p:cNvSpPr txBox="1"/>
          <p:nvPr/>
        </p:nvSpPr>
        <p:spPr>
          <a:xfrm>
            <a:off x="7398719" y="3318906"/>
            <a:ext cx="1746247" cy="1169551"/>
          </a:xfrm>
          <a:prstGeom prst="rect">
            <a:avLst/>
          </a:prstGeom>
          <a:noFill/>
        </p:spPr>
        <p:txBody>
          <a:bodyPr wrap="none" rtlCol="0">
            <a:spAutoFit/>
          </a:bodyPr>
          <a:lstStyle/>
          <a:p>
            <a:pPr algn="ctr"/>
            <a:r>
              <a:rPr lang="en-AU" sz="1400" b="1" i="1" dirty="0"/>
              <a:t>Capacity </a:t>
            </a:r>
          </a:p>
          <a:p>
            <a:pPr algn="ctr"/>
            <a:r>
              <a:rPr lang="en-AU" sz="1400" b="1" i="1" dirty="0"/>
              <a:t>Enhancement</a:t>
            </a:r>
          </a:p>
          <a:p>
            <a:pPr algn="ctr"/>
            <a:r>
              <a:rPr lang="en-AU" sz="1400" b="1" i="1" dirty="0"/>
              <a:t>Funding</a:t>
            </a:r>
            <a:endParaRPr lang="en-AU" sz="1400" dirty="0"/>
          </a:p>
          <a:p>
            <a:pPr algn="ctr"/>
            <a:r>
              <a:rPr lang="en-AU" sz="1400" dirty="0"/>
              <a:t>CE programme</a:t>
            </a:r>
          </a:p>
          <a:p>
            <a:pPr algn="ctr"/>
            <a:r>
              <a:rPr lang="en-AU" sz="1400" dirty="0"/>
              <a:t>Supplementary funds</a:t>
            </a:r>
          </a:p>
        </p:txBody>
      </p:sp>
      <p:sp>
        <p:nvSpPr>
          <p:cNvPr id="102" name="TextBox 101"/>
          <p:cNvSpPr txBox="1"/>
          <p:nvPr/>
        </p:nvSpPr>
        <p:spPr>
          <a:xfrm>
            <a:off x="7683843" y="5069521"/>
            <a:ext cx="1210460" cy="1169551"/>
          </a:xfrm>
          <a:prstGeom prst="rect">
            <a:avLst/>
          </a:prstGeom>
          <a:noFill/>
        </p:spPr>
        <p:txBody>
          <a:bodyPr wrap="none" rtlCol="0">
            <a:spAutoFit/>
          </a:bodyPr>
          <a:lstStyle/>
          <a:p>
            <a:pPr algn="ctr"/>
            <a:r>
              <a:rPr lang="en-AU" sz="1400" b="1" i="1" dirty="0"/>
              <a:t>Community</a:t>
            </a:r>
            <a:endParaRPr lang="en-AU" sz="1400" dirty="0"/>
          </a:p>
          <a:p>
            <a:pPr algn="ctr"/>
            <a:r>
              <a:rPr lang="en-AU" sz="1400" dirty="0"/>
              <a:t>Mentoring</a:t>
            </a:r>
          </a:p>
          <a:p>
            <a:pPr algn="ctr"/>
            <a:r>
              <a:rPr lang="en-AU" sz="1400" dirty="0"/>
              <a:t>Translation</a:t>
            </a:r>
          </a:p>
          <a:p>
            <a:pPr algn="ctr"/>
            <a:r>
              <a:rPr lang="en-AU" sz="1400" dirty="0"/>
              <a:t>National work</a:t>
            </a:r>
          </a:p>
          <a:p>
            <a:pPr algn="ctr"/>
            <a:r>
              <a:rPr lang="en-AU" sz="1400" dirty="0"/>
              <a:t>programmes</a:t>
            </a:r>
          </a:p>
        </p:txBody>
      </p:sp>
    </p:spTree>
    <p:extLst>
      <p:ext uri="{BB962C8B-B14F-4D97-AF65-F5344CB8AC3E}">
        <p14:creationId xmlns:p14="http://schemas.microsoft.com/office/powerpoint/2010/main" val="403037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3" grpId="0"/>
      <p:bldP spid="84" grpId="0"/>
      <p:bldP spid="85" grpId="0"/>
      <p:bldP spid="86" grpId="0"/>
      <p:bldP spid="87" grpId="0"/>
      <p:bldP spid="88" grpId="0"/>
      <p:bldP spid="90" grpId="0"/>
      <p:bldP spid="91" grpId="0"/>
      <p:bldP spid="92" grpId="0"/>
      <p:bldP spid="98"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929642" y="2613392"/>
            <a:ext cx="5284715" cy="2246769"/>
          </a:xfrm>
          <a:prstGeom prst="rect">
            <a:avLst/>
          </a:prstGeom>
          <a:noFill/>
        </p:spPr>
        <p:txBody>
          <a:bodyPr wrap="none" rtlCol="0">
            <a:spAutoFit/>
          </a:bodyPr>
          <a:lstStyle/>
          <a:p>
            <a:pPr algn="ctr"/>
            <a:r>
              <a:rPr lang="en-AU" sz="4000" b="1" dirty="0">
                <a:solidFill>
                  <a:srgbClr val="328127"/>
                </a:solidFill>
              </a:rPr>
              <a:t>Fill Data Gaps</a:t>
            </a:r>
          </a:p>
          <a:p>
            <a:pPr algn="ctr"/>
            <a:r>
              <a:rPr lang="en-AU" sz="4000" dirty="0">
                <a:solidFill>
                  <a:srgbClr val="328127"/>
                </a:solidFill>
              </a:rPr>
              <a:t>Activity 3d</a:t>
            </a:r>
          </a:p>
          <a:p>
            <a:pPr algn="ctr"/>
            <a:r>
              <a:rPr lang="en-AU" sz="6000" b="1" dirty="0">
                <a:solidFill>
                  <a:srgbClr val="328127"/>
                </a:solidFill>
              </a:rPr>
              <a:t>Rescue datasets</a:t>
            </a:r>
          </a:p>
        </p:txBody>
      </p:sp>
    </p:spTree>
    <p:extLst>
      <p:ext uri="{BB962C8B-B14F-4D97-AF65-F5344CB8AC3E}">
        <p14:creationId xmlns:p14="http://schemas.microsoft.com/office/powerpoint/2010/main" val="204942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“Rescued” Mosquito Data</a:t>
            </a:r>
          </a:p>
        </p:txBody>
      </p:sp>
      <p:sp>
        <p:nvSpPr>
          <p:cNvPr id="5" name="Text Placeholder 4"/>
          <p:cNvSpPr>
            <a:spLocks noGrp="1"/>
          </p:cNvSpPr>
          <p:nvPr>
            <p:ph type="body" sz="quarter" idx="10"/>
          </p:nvPr>
        </p:nvSpPr>
        <p:spPr/>
        <p:txBody>
          <a:bodyPr/>
          <a:lstStyle/>
          <a:p>
            <a:r>
              <a:rPr lang="en-AU" dirty="0"/>
              <a:t>doi:10.7554/eLife.08347 / 10.5061/dryad.47v3c /  doi:10.15468/7apj8n</a:t>
            </a:r>
            <a:endParaRPr lang="en-US"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283" y="874630"/>
            <a:ext cx="7444507" cy="46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298" y="4333467"/>
            <a:ext cx="2932896" cy="183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6614" y="4333467"/>
            <a:ext cx="2932895" cy="183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52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GBiF could connect so much more data</a:t>
            </a:r>
            <a:endParaRPr lang="en-US" dirty="0"/>
          </a:p>
        </p:txBody>
      </p:sp>
      <p:sp>
        <p:nvSpPr>
          <p:cNvPr id="4" name="Text Placeholder 3"/>
          <p:cNvSpPr>
            <a:spLocks noGrp="1"/>
          </p:cNvSpPr>
          <p:nvPr>
            <p:ph type="body" sz="quarter" idx="10"/>
          </p:nvPr>
        </p:nvSpPr>
        <p:spPr/>
        <p:txBody>
          <a:bodyPr/>
          <a:lstStyle/>
          <a:p>
            <a:endParaRPr lang="en-US"/>
          </a:p>
        </p:txBody>
      </p:sp>
      <p:pic>
        <p:nvPicPr>
          <p:cNvPr id="6147" name="Picture 3" descr="C:\Users\dhobern\Downloads\IMG_20160418_08572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87758" y="3956930"/>
            <a:ext cx="5448300" cy="23037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hobern\Downloads\IMG_20160418_09014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86960" y="853711"/>
            <a:ext cx="2473147" cy="24451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246" y="1068552"/>
            <a:ext cx="3409709" cy="5049673"/>
          </a:xfrm>
          <a:prstGeom prst="rect">
            <a:avLst/>
          </a:prstGeom>
        </p:spPr>
      </p:pic>
      <p:sp>
        <p:nvSpPr>
          <p:cNvPr id="5" name="Rectangle 4"/>
          <p:cNvSpPr/>
          <p:nvPr/>
        </p:nvSpPr>
        <p:spPr>
          <a:xfrm>
            <a:off x="3721439" y="3292958"/>
            <a:ext cx="4660562" cy="646331"/>
          </a:xfrm>
          <a:prstGeom prst="rect">
            <a:avLst/>
          </a:prstGeom>
        </p:spPr>
        <p:txBody>
          <a:bodyPr wrap="square">
            <a:spAutoFit/>
          </a:bodyPr>
          <a:lstStyle/>
          <a:p>
            <a:r>
              <a:rPr lang="da-DK" dirty="0"/>
              <a:t>JD Holloway, The Lepidoptera of Norfolk Island – Their Biogeography and Ecology</a:t>
            </a:r>
            <a:endParaRPr lang="en-AU" dirty="0"/>
          </a:p>
        </p:txBody>
      </p:sp>
    </p:spTree>
    <p:extLst>
      <p:ext uri="{BB962C8B-B14F-4D97-AF65-F5344CB8AC3E}">
        <p14:creationId xmlns:p14="http://schemas.microsoft.com/office/powerpoint/2010/main" val="264034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How could this work?</a:t>
            </a:r>
            <a:endParaRPr lang="en-US" dirty="0"/>
          </a:p>
        </p:txBody>
      </p:sp>
      <p:sp>
        <p:nvSpPr>
          <p:cNvPr id="3" name="Content Placeholder 2"/>
          <p:cNvSpPr>
            <a:spLocks noGrp="1"/>
          </p:cNvSpPr>
          <p:nvPr>
            <p:ph idx="1"/>
          </p:nvPr>
        </p:nvSpPr>
        <p:spPr/>
        <p:txBody>
          <a:bodyPr>
            <a:normAutofit fontScale="62500" lnSpcReduction="20000"/>
          </a:bodyPr>
          <a:lstStyle/>
          <a:p>
            <a:pPr>
              <a:lnSpc>
                <a:spcPct val="130000"/>
              </a:lnSpc>
            </a:pPr>
            <a:r>
              <a:rPr lang="en-US" sz="4500" b="1" dirty="0"/>
              <a:t>Technical requirements</a:t>
            </a:r>
          </a:p>
          <a:p>
            <a:pPr marL="514350" indent="-514350">
              <a:lnSpc>
                <a:spcPct val="130000"/>
              </a:lnSpc>
              <a:buFont typeface="+mj-lt"/>
              <a:buAutoNum type="arabicPeriod"/>
            </a:pPr>
            <a:r>
              <a:rPr lang="en-US" dirty="0"/>
              <a:t>Web form – anyone can identify datasets of interest to GBIF</a:t>
            </a:r>
          </a:p>
          <a:p>
            <a:pPr marL="514350" indent="-514350">
              <a:lnSpc>
                <a:spcPct val="130000"/>
              </a:lnSpc>
              <a:buFont typeface="+mj-lt"/>
              <a:buAutoNum type="arabicPeriod"/>
            </a:pPr>
            <a:r>
              <a:rPr lang="en-US" dirty="0"/>
              <a:t>Tools and training materials for best practice data manipulation</a:t>
            </a:r>
          </a:p>
          <a:p>
            <a:pPr marL="514350" indent="-514350">
              <a:lnSpc>
                <a:spcPct val="130000"/>
              </a:lnSpc>
              <a:buFont typeface="+mj-lt"/>
              <a:buAutoNum type="arabicPeriod"/>
            </a:pPr>
            <a:r>
              <a:rPr lang="en-US" dirty="0"/>
              <a:t>IPT repository for “rescued” datasets</a:t>
            </a:r>
          </a:p>
          <a:p>
            <a:pPr>
              <a:lnSpc>
                <a:spcPct val="130000"/>
              </a:lnSpc>
            </a:pPr>
            <a:r>
              <a:rPr lang="en-US" sz="4500" b="1" dirty="0"/>
              <a:t>Process</a:t>
            </a:r>
          </a:p>
          <a:p>
            <a:pPr marL="514350" indent="-514350">
              <a:lnSpc>
                <a:spcPct val="130000"/>
              </a:lnSpc>
              <a:buFont typeface="+mj-lt"/>
              <a:buAutoNum type="arabicPeriod"/>
            </a:pPr>
            <a:r>
              <a:rPr lang="en-US" dirty="0"/>
              <a:t>Researcher (or citizen scientist) registers and receives training</a:t>
            </a:r>
          </a:p>
          <a:p>
            <a:pPr marL="514350" indent="-514350">
              <a:lnSpc>
                <a:spcPct val="130000"/>
              </a:lnSpc>
              <a:buFont typeface="+mj-lt"/>
              <a:buAutoNum type="arabicPeriod"/>
            </a:pPr>
            <a:r>
              <a:rPr lang="en-US" dirty="0"/>
              <a:t>Researcher adopts dataset</a:t>
            </a:r>
          </a:p>
          <a:p>
            <a:pPr marL="514350" indent="-514350">
              <a:lnSpc>
                <a:spcPct val="130000"/>
              </a:lnSpc>
              <a:buFont typeface="+mj-lt"/>
              <a:buAutoNum type="arabicPeriod"/>
            </a:pPr>
            <a:r>
              <a:rPr lang="en-US" dirty="0"/>
              <a:t>Partnership (where possible): researcher and original owner </a:t>
            </a:r>
          </a:p>
          <a:p>
            <a:pPr marL="514350" indent="-514350">
              <a:lnSpc>
                <a:spcPct val="130000"/>
              </a:lnSpc>
              <a:buFont typeface="+mj-lt"/>
              <a:buAutoNum type="arabicPeriod"/>
            </a:pPr>
            <a:r>
              <a:rPr lang="en-US" dirty="0"/>
              <a:t>Researcher cleans and publishes</a:t>
            </a:r>
            <a:r>
              <a:rPr lang="da-DK" dirty="0"/>
              <a:t> data in IPT repository</a:t>
            </a:r>
            <a:endParaRPr lang="en-US" dirty="0"/>
          </a:p>
          <a:p>
            <a:pPr marL="514350" indent="-514350">
              <a:lnSpc>
                <a:spcPct val="130000"/>
              </a:lnSpc>
              <a:buFont typeface="+mj-lt"/>
              <a:buAutoNum type="arabicPeriod"/>
            </a:pPr>
            <a:r>
              <a:rPr lang="en-US" dirty="0"/>
              <a:t>Joint credit for researcher and original owner (DOI)</a:t>
            </a:r>
          </a:p>
          <a:p>
            <a:pPr marL="514350" indent="-514350">
              <a:lnSpc>
                <a:spcPct val="130000"/>
              </a:lnSpc>
              <a:buFont typeface="+mj-lt"/>
              <a:buAutoNum type="arabicPeriod"/>
            </a:pPr>
            <a:r>
              <a:rPr lang="en-US" dirty="0"/>
              <a:t>Option for data paper, e.g. in Biodiversity Data Journal</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96274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BIF-PPT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GBIF-PPT_2015</Template>
  <TotalTime>12482</TotalTime>
  <Words>842</Words>
  <Application>Microsoft Macintosh PowerPoint</Application>
  <PresentationFormat>On-screen Show (4:3)</PresentationFormat>
  <Paragraphs>262</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GBIF-PPT_2015</vt:lpstr>
      <vt:lpstr>GBIF Implementation Plan 2017-2021 Highlights</vt:lpstr>
      <vt:lpstr>GBIF’s ROLE</vt:lpstr>
      <vt:lpstr>FIVE PRIORITIES FOR 2017-2021</vt:lpstr>
      <vt:lpstr>PowerPoint Presentation</vt:lpstr>
      <vt:lpstr>PowerPoint Presentation</vt:lpstr>
      <vt:lpstr>PowerPoint Presentation</vt:lpstr>
      <vt:lpstr>“Rescued” Mosquito Data</vt:lpstr>
      <vt:lpstr>GBiF could connect so much more data</vt:lpstr>
      <vt:lpstr>How could this work?</vt:lpstr>
      <vt:lpstr>PowerPoint Presentation</vt:lpstr>
      <vt:lpstr>Essential Biodiversity Variables</vt:lpstr>
      <vt:lpstr>Measurements and Models AND EBVs</vt:lpstr>
      <vt:lpstr>Sampling Event Data</vt:lpstr>
      <vt:lpstr>Signals from BULK Presence Records</vt:lpstr>
      <vt:lpstr>PowerPoint Presentation</vt:lpstr>
      <vt:lpstr>PowerPoint Presentation</vt:lpstr>
      <vt:lpstr>GBIF in the Knowledge graph</vt:lpstr>
      <vt:lpstr>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dhobern</dc:creator>
  <cp:lastModifiedBy>Kyle Copas</cp:lastModifiedBy>
  <cp:revision>245</cp:revision>
  <dcterms:created xsi:type="dcterms:W3CDTF">2015-10-01T11:20:02Z</dcterms:created>
  <dcterms:modified xsi:type="dcterms:W3CDTF">2016-11-10T10:36:46Z</dcterms:modified>
</cp:coreProperties>
</file>