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8">
          <p15:clr>
            <a:srgbClr val="A4A3A4"/>
          </p15:clr>
        </p15:guide>
        <p15:guide id="2" pos="34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E2E"/>
    <a:srgbClr val="666666"/>
    <a:srgbClr val="7E785F"/>
    <a:srgbClr val="509E2F"/>
    <a:srgbClr val="328127"/>
    <a:srgbClr val="3E9034"/>
    <a:srgbClr val="285519"/>
    <a:srgbClr val="3FE905"/>
    <a:srgbClr val="36AD47"/>
    <a:srgbClr val="FDB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457" autoAdjust="0"/>
    <p:restoredTop sz="67664" autoAdjust="0"/>
  </p:normalViewPr>
  <p:slideViewPr>
    <p:cSldViewPr snapToGrid="0" snapToObjects="1">
      <p:cViewPr>
        <p:scale>
          <a:sx n="76" d="100"/>
          <a:sy n="76" d="100"/>
        </p:scale>
        <p:origin x="-2392" y="-80"/>
      </p:cViewPr>
      <p:guideLst>
        <p:guide orient="horz" pos="728"/>
        <p:guide pos="3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65" d="100"/>
        <a:sy n="16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D357-652C-AB41-8F95-13024464AB70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5C4-CC97-7840-A522-E4995AD0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noProof="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noProof="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3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7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4400" b="1" i="0" cap="none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6" y="80208"/>
            <a:ext cx="37933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programme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9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18952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r>
              <a:rPr lang="es-ES_tradnl" smtClean="0"/>
              <a:t>Arrastre la imagen al marcador de posición o haga clic en el icono para agregarla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r>
              <a:rPr lang="es-ES_tradnl" smtClean="0"/>
              <a:t>Arrastre la imagen al marcador de posición o haga clic en el icono para agregarla</a:t>
            </a:r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r>
              <a:rPr lang="es-ES_tradnl" smtClean="0"/>
              <a:t>Arrastre la imagen al marcador de posición o haga clic en el icono para agregarla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80" r:id="rId3"/>
    <p:sldLayoutId id="2147483668" r:id="rId4"/>
    <p:sldLayoutId id="2147483667" r:id="rId5"/>
    <p:sldLayoutId id="2147483652" r:id="rId6"/>
    <p:sldLayoutId id="2147483677" r:id="rId7"/>
    <p:sldLayoutId id="2147483679" r:id="rId8"/>
    <p:sldLayoutId id="2147483678" r:id="rId9"/>
    <p:sldLayoutId id="2147483653" r:id="rId10"/>
    <p:sldLayoutId id="2147483654" r:id="rId11"/>
    <p:sldLayoutId id="2147483655" r:id="rId12"/>
    <p:sldLayoutId id="214748364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2812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tiff"/><Relationship Id="rId26" Type="http://schemas.openxmlformats.org/officeDocument/2006/relationships/image" Target="../media/image50.tiff"/><Relationship Id="rId27" Type="http://schemas.openxmlformats.org/officeDocument/2006/relationships/image" Target="../media/image51.tiff"/><Relationship Id="rId28" Type="http://schemas.openxmlformats.org/officeDocument/2006/relationships/image" Target="../media/image52.tiff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tiff"/><Relationship Id="rId4" Type="http://schemas.openxmlformats.org/officeDocument/2006/relationships/image" Target="../media/image29.png"/><Relationship Id="rId5" Type="http://schemas.openxmlformats.org/officeDocument/2006/relationships/image" Target="../media/image30.tiff"/><Relationship Id="rId30" Type="http://schemas.openxmlformats.org/officeDocument/2006/relationships/image" Target="../media/image54.tiff"/><Relationship Id="rId31" Type="http://schemas.openxmlformats.org/officeDocument/2006/relationships/image" Target="../media/image55.tiff"/><Relationship Id="rId32" Type="http://schemas.openxmlformats.org/officeDocument/2006/relationships/image" Target="../media/image56.tiff"/><Relationship Id="rId9" Type="http://schemas.openxmlformats.org/officeDocument/2006/relationships/image" Target="../media/image33.jpeg"/><Relationship Id="rId6" Type="http://schemas.openxmlformats.org/officeDocument/2006/relationships/image" Target="../media/image31.tiff"/><Relationship Id="rId7" Type="http://schemas.openxmlformats.org/officeDocument/2006/relationships/image" Target="../media/image32.png"/><Relationship Id="rId8" Type="http://schemas.openxmlformats.org/officeDocument/2006/relationships/image" Target="../media/image25.png"/><Relationship Id="rId33" Type="http://schemas.openxmlformats.org/officeDocument/2006/relationships/image" Target="../media/image57.tiff"/><Relationship Id="rId34" Type="http://schemas.openxmlformats.org/officeDocument/2006/relationships/image" Target="../media/image58.png"/><Relationship Id="rId10" Type="http://schemas.openxmlformats.org/officeDocument/2006/relationships/image" Target="../media/image34.png"/><Relationship Id="rId11" Type="http://schemas.openxmlformats.org/officeDocument/2006/relationships/image" Target="../media/image35.tiff"/><Relationship Id="rId12" Type="http://schemas.openxmlformats.org/officeDocument/2006/relationships/image" Target="../media/image36.tiff"/><Relationship Id="rId13" Type="http://schemas.openxmlformats.org/officeDocument/2006/relationships/image" Target="../media/image37.tiff"/><Relationship Id="rId14" Type="http://schemas.openxmlformats.org/officeDocument/2006/relationships/image" Target="../media/image38.tiff"/><Relationship Id="rId15" Type="http://schemas.openxmlformats.org/officeDocument/2006/relationships/image" Target="../media/image39.tiff"/><Relationship Id="rId16" Type="http://schemas.openxmlformats.org/officeDocument/2006/relationships/image" Target="../media/image40.tiff"/><Relationship Id="rId17" Type="http://schemas.openxmlformats.org/officeDocument/2006/relationships/image" Target="../media/image41.png"/><Relationship Id="rId18" Type="http://schemas.openxmlformats.org/officeDocument/2006/relationships/image" Target="../media/image42.tiff"/><Relationship Id="rId19" Type="http://schemas.openxmlformats.org/officeDocument/2006/relationships/image" Target="../media/image4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bbr.gov.br/" TargetMode="External"/><Relationship Id="rId4" Type="http://schemas.openxmlformats.org/officeDocument/2006/relationships/hyperlink" Target="http://www.sibcolombia.net/" TargetMode="External"/><Relationship Id="rId5" Type="http://schemas.openxmlformats.org/officeDocument/2006/relationships/hyperlink" Target="http://www.canadensys.net/" TargetMode="External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png"/><Relationship Id="rId10" Type="http://schemas.openxmlformats.org/officeDocument/2006/relationships/image" Target="../media/image9.tiff"/><Relationship Id="rId11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linianCore" TargetMode="External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linianCore" TargetMode="External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15.tiff"/><Relationship Id="rId7" Type="http://schemas.openxmlformats.org/officeDocument/2006/relationships/image" Target="../media/image16.tiff"/><Relationship Id="rId8" Type="http://schemas.openxmlformats.org/officeDocument/2006/relationships/image" Target="../media/image17.tiff"/><Relationship Id="rId9" Type="http://schemas.openxmlformats.org/officeDocument/2006/relationships/image" Target="../media/image18.tiff"/><Relationship Id="rId10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tiff"/><Relationship Id="rId12" Type="http://schemas.openxmlformats.org/officeDocument/2006/relationships/image" Target="../media/image19.tiff"/><Relationship Id="rId13" Type="http://schemas.openxmlformats.org/officeDocument/2006/relationships/image" Target="../media/image20.tiff"/><Relationship Id="rId14" Type="http://schemas.openxmlformats.org/officeDocument/2006/relationships/image" Target="../media/image15.tiff"/><Relationship Id="rId15" Type="http://schemas.openxmlformats.org/officeDocument/2006/relationships/image" Target="../media/image21.tiff"/><Relationship Id="rId16" Type="http://schemas.openxmlformats.org/officeDocument/2006/relationships/image" Target="../media/image22.png"/><Relationship Id="rId17" Type="http://schemas.openxmlformats.org/officeDocument/2006/relationships/image" Target="../media/image23.tiff"/><Relationship Id="rId18" Type="http://schemas.openxmlformats.org/officeDocument/2006/relationships/image" Target="../media/image24.tiff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recibio.net/taller-i3b-documentacion-digital/?postTabs=0" TargetMode="External"/><Relationship Id="rId4" Type="http://schemas.openxmlformats.org/officeDocument/2006/relationships/image" Target="../media/image12.tiff"/><Relationship Id="rId5" Type="http://schemas.openxmlformats.org/officeDocument/2006/relationships/image" Target="../media/image18.tiff"/><Relationship Id="rId6" Type="http://schemas.openxmlformats.org/officeDocument/2006/relationships/image" Target="../media/image5.tiff"/><Relationship Id="rId7" Type="http://schemas.openxmlformats.org/officeDocument/2006/relationships/image" Target="../media/image17.tiff"/><Relationship Id="rId8" Type="http://schemas.openxmlformats.org/officeDocument/2006/relationships/image" Target="../media/image6.tiff"/><Relationship Id="rId9" Type="http://schemas.openxmlformats.org/officeDocument/2006/relationships/image" Target="../media/image13.tiff"/><Relationship Id="rId10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ibio.net/taller-i3b-documentacion-digital/?postTabs=0" TargetMode="External"/><Relationship Id="rId4" Type="http://schemas.openxmlformats.org/officeDocument/2006/relationships/image" Target="../media/image12.tiff"/><Relationship Id="rId5" Type="http://schemas.openxmlformats.org/officeDocument/2006/relationships/image" Target="../media/image18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11.tiff"/><Relationship Id="rId9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ibio.net/taller-i3b-documentacion-digital/?postTabs=0" TargetMode="External"/><Relationship Id="rId4" Type="http://schemas.openxmlformats.org/officeDocument/2006/relationships/image" Target="../media/image18.tiff"/><Relationship Id="rId5" Type="http://schemas.openxmlformats.org/officeDocument/2006/relationships/image" Target="../media/image6.tiff"/><Relationship Id="rId6" Type="http://schemas.openxmlformats.org/officeDocument/2006/relationships/image" Target="../media/image15.tiff"/><Relationship Id="rId7" Type="http://schemas.openxmlformats.org/officeDocument/2006/relationships/image" Target="../media/image26.tiff"/><Relationship Id="rId8" Type="http://schemas.openxmlformats.org/officeDocument/2006/relationships/image" Target="../media/image13.tiff"/><Relationship Id="rId9" Type="http://schemas.openxmlformats.org/officeDocument/2006/relationships/image" Target="../media/image17.tiff"/><Relationship Id="rId10" Type="http://schemas.openxmlformats.org/officeDocument/2006/relationships/image" Target="../media/image27.png"/><Relationship Id="rId11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ibio.net/taller-i3b-documentacion-digital/?postTabs=0" TargetMode="External"/><Relationship Id="rId4" Type="http://schemas.openxmlformats.org/officeDocument/2006/relationships/image" Target="../media/image6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26 OCT 2016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597" y="4746174"/>
            <a:ext cx="8054116" cy="10668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Colombia</a:t>
            </a:r>
            <a:r>
              <a:rPr lang="en-US" sz="3600" b="0" dirty="0" smtClean="0">
                <a:latin typeface="+mj-lt"/>
              </a:rPr>
              <a:t>:</a:t>
            </a:r>
            <a:br>
              <a:rPr lang="en-US" sz="3600" b="0" dirty="0" smtClean="0">
                <a:latin typeface="+mj-lt"/>
              </a:rPr>
            </a:br>
            <a:r>
              <a:rPr lang="en-US" sz="3600" b="0" dirty="0" smtClean="0">
                <a:latin typeface="+mj-lt"/>
              </a:rPr>
              <a:t>Capacity </a:t>
            </a:r>
            <a:r>
              <a:rPr lang="en-US" sz="3600" b="0" dirty="0">
                <a:latin typeface="+mj-lt"/>
              </a:rPr>
              <a:t>enhancement in Latin </a:t>
            </a:r>
            <a:r>
              <a:rPr lang="en-US" sz="3600" b="0" dirty="0" smtClean="0">
                <a:latin typeface="+mj-lt"/>
              </a:rPr>
              <a:t>America</a:t>
            </a:r>
            <a:endParaRPr lang="en-GB" sz="2400" b="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Dairo</a:t>
            </a:r>
            <a:r>
              <a:rPr lang="en-GB" dirty="0" smtClean="0"/>
              <a:t> Escobar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9057"/>
            <a:ext cx="9144000" cy="29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5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11046"/>
              </p:ext>
            </p:extLst>
          </p:nvPr>
        </p:nvGraphicFramePr>
        <p:xfrm>
          <a:off x="33615" y="39161"/>
          <a:ext cx="9110384" cy="681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98"/>
                <a:gridCol w="1138798"/>
                <a:gridCol w="1138798"/>
                <a:gridCol w="1138798"/>
                <a:gridCol w="1138798"/>
                <a:gridCol w="1138798"/>
                <a:gridCol w="1138798"/>
                <a:gridCol w="1138798"/>
              </a:tblGrid>
              <a:tr h="1136473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36473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36473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36473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36473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36473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87" y="183150"/>
            <a:ext cx="919413" cy="9194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" y="1038808"/>
            <a:ext cx="1159479" cy="12940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38" y="101259"/>
            <a:ext cx="955918" cy="9559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80" y="5836306"/>
            <a:ext cx="927106" cy="787504"/>
          </a:xfrm>
          <a:prstGeom prst="rect">
            <a:avLst/>
          </a:prstGeom>
        </p:spPr>
      </p:pic>
      <p:pic>
        <p:nvPicPr>
          <p:cNvPr id="13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34" y="4684319"/>
            <a:ext cx="933513" cy="903404"/>
          </a:xfrm>
          <a:prstGeom prst="rect">
            <a:avLst/>
          </a:prstGeom>
        </p:spPr>
      </p:pic>
      <p:pic>
        <p:nvPicPr>
          <p:cNvPr id="14" name="Imagen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38" y="3592724"/>
            <a:ext cx="983399" cy="562714"/>
          </a:xfrm>
          <a:prstGeom prst="rect">
            <a:avLst/>
          </a:prstGeom>
        </p:spPr>
      </p:pic>
      <p:pic>
        <p:nvPicPr>
          <p:cNvPr id="16" name="Imagen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039" y="2481908"/>
            <a:ext cx="718602" cy="785900"/>
          </a:xfrm>
          <a:prstGeom prst="rect">
            <a:avLst/>
          </a:prstGeom>
        </p:spPr>
      </p:pic>
      <p:pic>
        <p:nvPicPr>
          <p:cNvPr id="17" name="Imagen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867" y="2685651"/>
            <a:ext cx="864420" cy="39547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59" y="4819295"/>
            <a:ext cx="986270" cy="6780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328" y="3530430"/>
            <a:ext cx="1011606" cy="101160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867" y="6050845"/>
            <a:ext cx="898224" cy="35842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867" y="3529850"/>
            <a:ext cx="840717" cy="84071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381" y="5072514"/>
            <a:ext cx="1099769" cy="18329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101" y="5839729"/>
            <a:ext cx="887046" cy="887046"/>
          </a:xfrm>
          <a:prstGeom prst="rect">
            <a:avLst/>
          </a:prstGeom>
        </p:spPr>
      </p:pic>
      <p:pic>
        <p:nvPicPr>
          <p:cNvPr id="25" name="image10.png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6747" y="3855718"/>
            <a:ext cx="914400" cy="299720"/>
          </a:xfrm>
          <a:prstGeom prst="rect">
            <a:avLst/>
          </a:prstGeom>
          <a:ln/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62" y="2562203"/>
            <a:ext cx="842699" cy="61566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895" y="4681247"/>
            <a:ext cx="954155" cy="954155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318" y="3592724"/>
            <a:ext cx="709308" cy="799934"/>
          </a:xfrm>
          <a:prstGeom prst="rect">
            <a:avLst/>
          </a:prstGeom>
        </p:spPr>
      </p:pic>
      <p:pic>
        <p:nvPicPr>
          <p:cNvPr id="31" name="Picture 5" descr="IDEAM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18" y="4664401"/>
            <a:ext cx="705227" cy="916127"/>
          </a:xfrm>
          <a:prstGeom prst="rect">
            <a:avLst/>
          </a:prstGeom>
        </p:spPr>
      </p:pic>
      <p:pic>
        <p:nvPicPr>
          <p:cNvPr id="32" name="Picture 2" descr="SINCHI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586" y="5832514"/>
            <a:ext cx="533107" cy="901477"/>
          </a:xfrm>
          <a:prstGeom prst="rect">
            <a:avLst/>
          </a:prstGeom>
        </p:spPr>
      </p:pic>
      <p:pic>
        <p:nvPicPr>
          <p:cNvPr id="33" name="Picture 7" descr="IIAP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749" y="1303508"/>
            <a:ext cx="947726" cy="890412"/>
          </a:xfrm>
          <a:prstGeom prst="rect">
            <a:avLst/>
          </a:prstGeom>
        </p:spPr>
      </p:pic>
      <p:pic>
        <p:nvPicPr>
          <p:cNvPr id="34" name="Picture 1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226" y="2692346"/>
            <a:ext cx="1170773" cy="33938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620" y="2679390"/>
            <a:ext cx="952916" cy="37246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48" y="1317297"/>
            <a:ext cx="921583" cy="83780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767" y="5825258"/>
            <a:ext cx="820731" cy="86176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225" y="1504680"/>
            <a:ext cx="913311" cy="431927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6126556" y="898992"/>
            <a:ext cx="256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Thank</a:t>
            </a:r>
            <a:r>
              <a:rPr lang="es-ES_tradnl" sz="4000" b="1" dirty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ES_tradnl" sz="4000" b="1" dirty="0" err="1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you</a:t>
            </a:r>
            <a:r>
              <a:rPr lang="es-ES_tradnl" sz="4000" b="1" dirty="0" smtClean="0">
                <a:solidFill>
                  <a:sysClr val="windowText" lastClr="000000"/>
                </a:solidFill>
                <a:latin typeface="Arial Narrow" charset="0"/>
                <a:ea typeface="Arial Narrow" charset="0"/>
                <a:cs typeface="Arial Narrow" charset="0"/>
              </a:rPr>
              <a:t>!</a:t>
            </a:r>
            <a:endParaRPr lang="es-ES_tradnl" sz="4000" b="1" dirty="0">
              <a:solidFill>
                <a:sysClr val="windowText" lastClr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279" y="2202677"/>
            <a:ext cx="2543742" cy="1907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" name="CuadroTexto 42"/>
          <p:cNvSpPr txBox="1"/>
          <p:nvPr/>
        </p:nvSpPr>
        <p:spPr>
          <a:xfrm>
            <a:off x="6118279" y="4542036"/>
            <a:ext cx="146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@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daiesco</a:t>
            </a: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857" y="1299978"/>
            <a:ext cx="886025" cy="8860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607" y="262607"/>
            <a:ext cx="940961" cy="6363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13" y="280402"/>
            <a:ext cx="961718" cy="6828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236" y="211979"/>
            <a:ext cx="839683" cy="839683"/>
          </a:xfrm>
          <a:prstGeom prst="rect">
            <a:avLst/>
          </a:prstGeom>
        </p:spPr>
      </p:pic>
      <p:pic>
        <p:nvPicPr>
          <p:cNvPr id="37" name="Picture 2" descr="http://www.sibcolombia.net/SIB-theme/images/ipt/Licenciasv2_0clip_image05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847" y="6613781"/>
            <a:ext cx="611754" cy="2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3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36"/>
          <p:cNvSpPr/>
          <p:nvPr/>
        </p:nvSpPr>
        <p:spPr>
          <a:xfrm>
            <a:off x="441325" y="1313380"/>
            <a:ext cx="6033549" cy="287424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CuadroTexto 20"/>
          <p:cNvSpPr txBox="1"/>
          <p:nvPr/>
        </p:nvSpPr>
        <p:spPr>
          <a:xfrm>
            <a:off x="759988" y="2420479"/>
            <a:ext cx="5574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smtClean="0">
                <a:latin typeface="Arial Narrow" charset="0"/>
                <a:ea typeface="Arial Narrow" charset="0"/>
                <a:cs typeface="Arial Narrow" charset="0"/>
              </a:rPr>
              <a:t>Mexico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34811" y="2647246"/>
            <a:ext cx="717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smtClean="0">
                <a:latin typeface="Arial Narrow" charset="0"/>
                <a:ea typeface="Arial Narrow" charset="0"/>
                <a:cs typeface="Arial Narrow" charset="0"/>
              </a:rPr>
              <a:t>Costa Rica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618939" y="2736732"/>
            <a:ext cx="717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latin typeface="Arial Narrow" charset="0"/>
                <a:ea typeface="Arial Narrow" charset="0"/>
                <a:cs typeface="Arial Narrow" charset="0"/>
              </a:rPr>
              <a:t>Colombia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295748" y="3030997"/>
            <a:ext cx="426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latin typeface="Arial Narrow" charset="0"/>
                <a:ea typeface="Arial Narrow" charset="0"/>
                <a:cs typeface="Arial Narrow" charset="0"/>
              </a:rPr>
              <a:t>Per</a:t>
            </a:r>
            <a:r>
              <a:rPr lang="es-ES" sz="700" dirty="0">
                <a:latin typeface="Arial Narrow" charset="0"/>
                <a:ea typeface="Arial Narrow" charset="0"/>
                <a:cs typeface="Arial Narrow" charset="0"/>
              </a:rPr>
              <a:t>u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991156" y="3122544"/>
            <a:ext cx="717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 smtClean="0">
                <a:latin typeface="Arial Narrow" charset="0"/>
                <a:ea typeface="Arial Narrow" charset="0"/>
                <a:cs typeface="Arial Narrow" charset="0"/>
              </a:rPr>
              <a:t>Brazil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460108" y="3467186"/>
            <a:ext cx="717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smtClean="0">
                <a:latin typeface="Arial Narrow" charset="0"/>
                <a:ea typeface="Arial Narrow" charset="0"/>
                <a:cs typeface="Arial Narrow" charset="0"/>
              </a:rPr>
              <a:t>Chile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-4549686" y="3174102"/>
            <a:ext cx="27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smtClean="0">
                <a:latin typeface="Arial Narrow" charset="0"/>
                <a:ea typeface="Arial Narrow" charset="0"/>
                <a:cs typeface="Arial Narrow" charset="0"/>
              </a:rPr>
              <a:t>Uruguay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423542" y="3676722"/>
            <a:ext cx="717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smtClean="0">
                <a:latin typeface="Arial Narrow" charset="0"/>
                <a:ea typeface="Arial Narrow" charset="0"/>
                <a:cs typeface="Arial Narrow" charset="0"/>
              </a:rPr>
              <a:t>Argentina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515754" y="1989525"/>
            <a:ext cx="4921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 smtClean="0">
                <a:latin typeface="Arial Narrow" charset="0"/>
                <a:ea typeface="Arial Narrow" charset="0"/>
                <a:cs typeface="Arial Narrow" charset="0"/>
              </a:rPr>
              <a:t>Spain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00611"/>
          </a:xfrm>
        </p:spPr>
        <p:txBody>
          <a:bodyPr/>
          <a:lstStyle/>
          <a:p>
            <a:pPr algn="ctr"/>
            <a:r>
              <a:rPr lang="es-ES_tradnl" dirty="0" smtClean="0"/>
              <a:t>CESP: COLOMBIA (2013 </a:t>
            </a:r>
            <a:r>
              <a:rPr lang="es-ES_tradnl" dirty="0"/>
              <a:t>– 2016)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Shape 639"/>
          <p:cNvSpPr/>
          <p:nvPr/>
        </p:nvSpPr>
        <p:spPr>
          <a:xfrm>
            <a:off x="1095523" y="2382957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639"/>
          <p:cNvSpPr/>
          <p:nvPr/>
        </p:nvSpPr>
        <p:spPr>
          <a:xfrm>
            <a:off x="1583183" y="2707401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639"/>
          <p:cNvSpPr/>
          <p:nvPr/>
        </p:nvSpPr>
        <p:spPr>
          <a:xfrm>
            <a:off x="1398619" y="2625927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639"/>
          <p:cNvSpPr/>
          <p:nvPr/>
        </p:nvSpPr>
        <p:spPr>
          <a:xfrm>
            <a:off x="1946141" y="3112606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639"/>
          <p:cNvSpPr/>
          <p:nvPr/>
        </p:nvSpPr>
        <p:spPr>
          <a:xfrm>
            <a:off x="1991156" y="3535379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639"/>
          <p:cNvSpPr/>
          <p:nvPr/>
        </p:nvSpPr>
        <p:spPr>
          <a:xfrm>
            <a:off x="1835909" y="3641357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639"/>
          <p:cNvSpPr/>
          <p:nvPr/>
        </p:nvSpPr>
        <p:spPr>
          <a:xfrm>
            <a:off x="1720554" y="3439631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639"/>
          <p:cNvSpPr/>
          <p:nvPr/>
        </p:nvSpPr>
        <p:spPr>
          <a:xfrm>
            <a:off x="1570394" y="3009871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639"/>
          <p:cNvSpPr/>
          <p:nvPr/>
        </p:nvSpPr>
        <p:spPr>
          <a:xfrm>
            <a:off x="2920398" y="1958445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CuadroTexto 19"/>
          <p:cNvSpPr txBox="1"/>
          <p:nvPr/>
        </p:nvSpPr>
        <p:spPr>
          <a:xfrm>
            <a:off x="1317430" y="1691055"/>
            <a:ext cx="5574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 smtClean="0">
                <a:latin typeface="Arial Narrow" charset="0"/>
                <a:ea typeface="Arial Narrow" charset="0"/>
                <a:cs typeface="Arial Narrow" charset="0"/>
              </a:rPr>
              <a:t>Canada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41326" y="1194120"/>
            <a:ext cx="5846708" cy="3051924"/>
          </a:xfrm>
          <a:prstGeom prst="rect">
            <a:avLst/>
          </a:prstGeom>
          <a:noFill/>
          <a:ln>
            <a:solidFill>
              <a:srgbClr val="509E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320117" y="5183259"/>
            <a:ext cx="1630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509E2E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  <a:p>
            <a:pPr algn="ctr"/>
            <a:r>
              <a:rPr lang="en-US" sz="28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Countries</a:t>
            </a:r>
            <a:endParaRPr lang="en-US" sz="1100" dirty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514161" y="5183257"/>
            <a:ext cx="1335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509E2E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  <a:p>
            <a:pPr algn="ctr"/>
            <a:r>
              <a:rPr lang="en-US" sz="28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Projects</a:t>
            </a:r>
            <a:endParaRPr lang="en-US" b="1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352241" y="5183257"/>
            <a:ext cx="1454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509E2E"/>
                </a:solidFill>
                <a:latin typeface="Arial" charset="0"/>
                <a:ea typeface="Arial" charset="0"/>
                <a:cs typeface="Arial" charset="0"/>
              </a:rPr>
              <a:t>+200</a:t>
            </a:r>
          </a:p>
          <a:p>
            <a:pPr algn="ctr"/>
            <a:r>
              <a:rPr lang="en-US" sz="28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People</a:t>
            </a:r>
            <a:endParaRPr lang="en-US" sz="2800" dirty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5" name="Shape 639"/>
          <p:cNvSpPr/>
          <p:nvPr/>
        </p:nvSpPr>
        <p:spPr>
          <a:xfrm>
            <a:off x="916481" y="4579843"/>
            <a:ext cx="437621" cy="579855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6" name="Shape 459"/>
          <p:cNvGrpSpPr/>
          <p:nvPr/>
        </p:nvGrpSpPr>
        <p:grpSpPr>
          <a:xfrm>
            <a:off x="3906000" y="4579842"/>
            <a:ext cx="523144" cy="561907"/>
            <a:chOff x="611175" y="2326900"/>
            <a:chExt cx="362700" cy="389575"/>
          </a:xfrm>
          <a:solidFill>
            <a:srgbClr val="666666"/>
          </a:solidFill>
        </p:grpSpPr>
        <p:sp>
          <p:nvSpPr>
            <p:cNvPr id="37" name="Shape 46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461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462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6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" name="Shape 476"/>
          <p:cNvSpPr/>
          <p:nvPr/>
        </p:nvSpPr>
        <p:spPr>
          <a:xfrm>
            <a:off x="6804466" y="4579842"/>
            <a:ext cx="549997" cy="57985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CuadroTexto 41"/>
          <p:cNvSpPr txBox="1"/>
          <p:nvPr/>
        </p:nvSpPr>
        <p:spPr>
          <a:xfrm>
            <a:off x="6369223" y="1387901"/>
            <a:ext cx="2317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Mentoring activities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Regional training support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Documentation</a:t>
            </a:r>
            <a:endParaRPr lang="en-US" sz="2400" dirty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5" name="Shape 639"/>
          <p:cNvSpPr/>
          <p:nvPr/>
        </p:nvSpPr>
        <p:spPr>
          <a:xfrm>
            <a:off x="1276043" y="1671162"/>
            <a:ext cx="122978" cy="16294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09E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CuadroTexto 55"/>
          <p:cNvSpPr txBox="1"/>
          <p:nvPr/>
        </p:nvSpPr>
        <p:spPr>
          <a:xfrm>
            <a:off x="2042676" y="3559637"/>
            <a:ext cx="717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smtClean="0">
                <a:latin typeface="Arial Narrow" charset="0"/>
                <a:ea typeface="Arial Narrow" charset="0"/>
                <a:cs typeface="Arial Narrow" charset="0"/>
              </a:rPr>
              <a:t>Uruguay</a:t>
            </a:r>
            <a:endParaRPr lang="es-ES_tradnl" sz="7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8" grpId="0"/>
      <p:bldP spid="29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32" grpId="0"/>
      <p:bldP spid="33" grpId="0"/>
      <p:bldP spid="34" grpId="0"/>
      <p:bldP spid="35" grpId="0" animBg="1"/>
      <p:bldP spid="41" grpId="0" animBg="1"/>
      <p:bldP spid="42" grpId="0"/>
      <p:bldP spid="55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MENTORING ACTIVITIES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b="1" dirty="0" smtClean="0"/>
              <a:t>Mentoring </a:t>
            </a:r>
            <a:r>
              <a:rPr lang="en-US" sz="2400" b="1" dirty="0" err="1" smtClean="0"/>
              <a:t>SiBBr</a:t>
            </a:r>
            <a:r>
              <a:rPr lang="en-US" sz="2400" b="1" dirty="0" smtClean="0"/>
              <a:t> (2013)</a:t>
            </a:r>
          </a:p>
          <a:p>
            <a:pPr marL="514350" indent="-514350"/>
            <a:r>
              <a:rPr lang="en-US" sz="2400" dirty="0" smtClean="0">
                <a:solidFill>
                  <a:srgbClr val="666666"/>
                </a:solidFill>
              </a:rPr>
              <a:t>Lead: Brazil /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Participation: Canada, Colombia.</a:t>
            </a:r>
          </a:p>
          <a:p>
            <a:pPr marL="514350" indent="-514350"/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285750" marR="45720" lvl="0" indent="-285750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Implementation of the data publication infrastructure (IPT-based)</a:t>
            </a:r>
          </a:p>
          <a:p>
            <a:pPr marL="285750" marR="45720" lvl="0" indent="-285750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A prototype data portal reusing the GBIF data portal code.</a:t>
            </a:r>
          </a:p>
          <a:p>
            <a:pPr marL="285750" marR="45720" lvl="0" indent="-285750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A two-year work plan to develop new biodiversity data applications, and strategies to integrate monitoring and environmental data into the GBIF framework.</a:t>
            </a:r>
          </a:p>
          <a:p>
            <a:pPr marL="514350" indent="-514350"/>
            <a:endParaRPr lang="en-US" sz="2400" dirty="0" smtClean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www.sibbr.gov.br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www.sibcolombia.net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www.canadensys.net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880" y="1345761"/>
            <a:ext cx="405445" cy="405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209" y="1345761"/>
            <a:ext cx="405445" cy="4054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36558"/>
            <a:ext cx="1765636" cy="8475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86" y="4891972"/>
            <a:ext cx="1759560" cy="11366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5283" y="1309689"/>
            <a:ext cx="441517" cy="44151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5546" y="5110663"/>
            <a:ext cx="4195762" cy="69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MENTORING ACTIVITIES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b="1" dirty="0" smtClean="0"/>
              <a:t>Mentoring </a:t>
            </a:r>
            <a:r>
              <a:rPr lang="en-US" sz="2400" b="1" dirty="0" err="1" smtClean="0"/>
              <a:t>Plinian</a:t>
            </a:r>
            <a:r>
              <a:rPr lang="en-US" sz="2400" b="1" dirty="0" smtClean="0"/>
              <a:t> Core (2014)</a:t>
            </a:r>
          </a:p>
          <a:p>
            <a:pPr marL="514350" indent="-514350"/>
            <a:r>
              <a:rPr lang="en-US" sz="2400" dirty="0" smtClean="0">
                <a:solidFill>
                  <a:srgbClr val="666666"/>
                </a:solidFill>
              </a:rPr>
              <a:t>Lead: Mexico /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Participation: Spain, Costa Rica, Brazil, Colombia.</a:t>
            </a:r>
          </a:p>
          <a:p>
            <a:pPr marL="514350" indent="-514350"/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2400" dirty="0" err="1"/>
              <a:t>Plinian</a:t>
            </a:r>
            <a:r>
              <a:rPr lang="en-US" sz="2400" dirty="0"/>
              <a:t> Core Mentoring: strengthening best practices for mobilizing species </a:t>
            </a:r>
            <a:r>
              <a:rPr lang="en-US" sz="2400" dirty="0" smtClean="0"/>
              <a:t>information.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 new version of the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Plinian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Core Abstract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Model.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Vocabularies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for key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terms.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Pilot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datasets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published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to test the new elements of the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standard.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/>
            <a:endParaRPr lang="en-US" sz="2400" dirty="0" smtClean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github.com/PlinianCore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758" y="1345761"/>
            <a:ext cx="405445" cy="405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355" y="1345761"/>
            <a:ext cx="405445" cy="4054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116" y="1354501"/>
            <a:ext cx="388822" cy="3888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1982" y="1345761"/>
            <a:ext cx="396491" cy="3964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625" y="1349957"/>
            <a:ext cx="401249" cy="4012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42" y="4745755"/>
            <a:ext cx="3468316" cy="15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MENTORING ACTIVITIES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b="1" dirty="0" smtClean="0"/>
              <a:t>Mentoring Uruguay (2015)</a:t>
            </a:r>
          </a:p>
          <a:p>
            <a:pPr marL="7938" indent="-7938"/>
            <a:r>
              <a:rPr lang="en-US" sz="2400" dirty="0" smtClean="0">
                <a:solidFill>
                  <a:srgbClr val="666666"/>
                </a:solidFill>
              </a:rPr>
              <a:t>Lead: Uruguay /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Participation: Brazil, Colombia, Canada, Cuba, Chile, Argentina.</a:t>
            </a:r>
          </a:p>
          <a:p>
            <a:pPr marL="514350" indent="-514350"/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2400" dirty="0"/>
              <a:t>Regional capacity enhancement by setting up Uruguay’s data </a:t>
            </a:r>
            <a:r>
              <a:rPr lang="en-US" sz="2400" dirty="0" smtClean="0"/>
              <a:t>portal.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Requirements and strategies document for the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National </a:t>
            </a:r>
            <a:r>
              <a:rPr lang="en-US" sz="2400" dirty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Data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Portal.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Production </a:t>
            </a:r>
            <a:r>
              <a:rPr lang="en-US" sz="2400" dirty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grade Uruguay National Data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Portal.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Regional </a:t>
            </a:r>
            <a:r>
              <a:rPr lang="en-US" sz="2400" dirty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and local technicians trained in data publishing and data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quality assessment tools.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First </a:t>
            </a:r>
            <a:r>
              <a:rPr lang="en-US" sz="2400" dirty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Uruguayan biodiversity data set published through the National Data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Portal.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github.com/PlinianCore</a:t>
            </a: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062" y="1281611"/>
            <a:ext cx="405445" cy="405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659" y="1281611"/>
            <a:ext cx="405445" cy="4054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583" y="1284729"/>
            <a:ext cx="402327" cy="4023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139" y="1287294"/>
            <a:ext cx="405467" cy="4054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4758" y="1287294"/>
            <a:ext cx="400493" cy="4004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5722" y="1287294"/>
            <a:ext cx="400883" cy="4008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811" y="1281611"/>
            <a:ext cx="400493" cy="4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REGIONAL TRAINING SUPPORT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b="1" dirty="0"/>
              <a:t>Workshop on digital </a:t>
            </a:r>
            <a:r>
              <a:rPr lang="en-US" sz="2400" b="1" dirty="0" smtClean="0"/>
              <a:t>documentation (2014)</a:t>
            </a:r>
          </a:p>
          <a:p>
            <a:pPr marL="7938" indent="-7938"/>
            <a:r>
              <a:rPr lang="en-US" sz="2400" dirty="0" smtClean="0">
                <a:solidFill>
                  <a:srgbClr val="666666"/>
                </a:solidFill>
              </a:rPr>
              <a:t>Lead: CYTED /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Participation: Argentina, Brazil, Chile, Costa Rica, Colombia, Cuba, Mexico, Nicaragua, Spain, USA, Uruguay, Venezuela.</a:t>
            </a:r>
          </a:p>
          <a:p>
            <a:pPr marL="514350" indent="-514350"/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Linking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biodiversity data, publications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ncrease </a:t>
            </a:r>
            <a:r>
              <a:rPr lang="en-US" sz="2400" dirty="0"/>
              <a:t>the capacity in the region to digitalize and publish biodiversity scientific </a:t>
            </a:r>
            <a:r>
              <a:rPr lang="en-US" sz="2400" dirty="0" smtClean="0"/>
              <a:t>literature, images </a:t>
            </a:r>
            <a:r>
              <a:rPr lang="en-US" sz="2400" dirty="0"/>
              <a:t>and other multimedia </a:t>
            </a:r>
            <a:r>
              <a:rPr lang="en-US" sz="2400" dirty="0" smtClean="0"/>
              <a:t>objects.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Enhance </a:t>
            </a:r>
            <a:r>
              <a:rPr lang="en-US" sz="2400" dirty="0"/>
              <a:t>the fitness for use of available data by linking occurrence, literature and multimedia.</a:t>
            </a:r>
            <a:endParaRPr lang="en-US" sz="2400" dirty="0" smtClean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http://www.recibio.net/taller-i3b-documentacion-digital/?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postTabs=0</a:t>
            </a: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81" y="5856649"/>
            <a:ext cx="396491" cy="3964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261" y="5856649"/>
            <a:ext cx="400883" cy="40088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856" y="5856649"/>
            <a:ext cx="405445" cy="4054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013" y="5856649"/>
            <a:ext cx="400493" cy="40049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2211" y="5860642"/>
            <a:ext cx="405445" cy="40544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7218" y="5866121"/>
            <a:ext cx="401249" cy="40124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8364" y="5860620"/>
            <a:ext cx="405467" cy="4054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1988" y="5866877"/>
            <a:ext cx="388822" cy="3888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1335" y="5856649"/>
            <a:ext cx="387821" cy="3878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8372" y="5866877"/>
            <a:ext cx="409295" cy="40929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9867" y="5870360"/>
            <a:ext cx="402327" cy="4023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4394" y="5865594"/>
            <a:ext cx="407093" cy="407093"/>
          </a:xfrm>
          <a:prstGeom prst="rect">
            <a:avLst/>
          </a:prstGeom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40" y="4877236"/>
            <a:ext cx="506994" cy="49064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7" y="4899849"/>
            <a:ext cx="445742" cy="46802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662" y="5016572"/>
            <a:ext cx="496022" cy="234581"/>
          </a:xfrm>
          <a:prstGeom prst="rect">
            <a:avLst/>
          </a:prstGeom>
        </p:spPr>
      </p:pic>
      <p:pic>
        <p:nvPicPr>
          <p:cNvPr id="27" name="Imagen 10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649" y="4925968"/>
            <a:ext cx="687116" cy="3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REGIONAL TRAINING SUPPORT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b="1" dirty="0"/>
              <a:t>Workshop on </a:t>
            </a:r>
            <a:r>
              <a:rPr lang="en-US" sz="2400" b="1" dirty="0" smtClean="0"/>
              <a:t>data quality (2014)</a:t>
            </a:r>
          </a:p>
          <a:p>
            <a:pPr marL="7938" indent="-7938"/>
            <a:r>
              <a:rPr lang="en-US" sz="2400" dirty="0" smtClean="0">
                <a:solidFill>
                  <a:srgbClr val="666666"/>
                </a:solidFill>
              </a:rPr>
              <a:t>Lead: Colombia /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Participation: Mexico, Spain, Uruguay, Argentina, Brazil.</a:t>
            </a:r>
          </a:p>
          <a:p>
            <a:pPr marL="514350" indent="-514350"/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2400" dirty="0">
                <a:solidFill>
                  <a:srgbClr val="666666"/>
                </a:solidFill>
              </a:rPr>
              <a:t>Improving primary biodiversity data shared and published through GBIF network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 best practice guide for data quality on biodiversity </a:t>
            </a:r>
            <a:r>
              <a:rPr lang="en-US" sz="2400" dirty="0" smtClean="0"/>
              <a:t>data after the training.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Tutorials 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with the key tools and </a:t>
            </a: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protocols.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Data Quality assessment.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Consolidate a data quality community between nodes.</a:t>
            </a:r>
            <a:endParaRPr lang="en-US" sz="2400" dirty="0" smtClean="0">
              <a:solidFill>
                <a:srgbClr val="666666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http://www.recibio.net/taller-i3b-documentacion-digital/?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postTabs=0</a:t>
            </a: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372" y="1305696"/>
            <a:ext cx="396491" cy="3964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760" y="1315924"/>
            <a:ext cx="400883" cy="40088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355" y="1315924"/>
            <a:ext cx="405445" cy="4054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030" y="1309689"/>
            <a:ext cx="405445" cy="4054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632" y="1315924"/>
            <a:ext cx="388822" cy="38882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5333" y="1319407"/>
            <a:ext cx="402327" cy="40232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325435" y="5244217"/>
            <a:ext cx="1454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509E2E"/>
                </a:solidFill>
                <a:latin typeface="Arial" charset="0"/>
                <a:ea typeface="Arial" charset="0"/>
                <a:cs typeface="Arial" charset="0"/>
              </a:rPr>
              <a:t>143</a:t>
            </a:r>
          </a:p>
        </p:txBody>
      </p:sp>
      <p:sp>
        <p:nvSpPr>
          <p:cNvPr id="13" name="Shape 476"/>
          <p:cNvSpPr/>
          <p:nvPr/>
        </p:nvSpPr>
        <p:spPr>
          <a:xfrm>
            <a:off x="7777660" y="4640802"/>
            <a:ext cx="549997" cy="57985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54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REGIONAL TRAINING SUPPORT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b="1" dirty="0"/>
              <a:t>Workshop on </a:t>
            </a:r>
            <a:r>
              <a:rPr lang="en-US" sz="2400" b="1" dirty="0" smtClean="0"/>
              <a:t>sample-data (2016)</a:t>
            </a:r>
          </a:p>
          <a:p>
            <a:pPr marL="7938" indent="-7938"/>
            <a:r>
              <a:rPr lang="en-US" sz="2400" dirty="0" smtClean="0">
                <a:solidFill>
                  <a:srgbClr val="666666"/>
                </a:solidFill>
              </a:rPr>
              <a:t>Lead: Peru /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Participation: Argentina, Colombia, Costa Rica, Chile, Uruguay.</a:t>
            </a:r>
          </a:p>
          <a:p>
            <a:pPr marL="514350" indent="-514350"/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2400" dirty="0" smtClean="0">
                <a:solidFill>
                  <a:srgbClr val="666666"/>
                </a:solidFill>
              </a:rPr>
              <a:t>Building capacity for documenting, cleaning and publishing sample-based data in Latin America.</a:t>
            </a:r>
            <a:endParaRPr lang="es-ES_tradnl" sz="2400" baseline="30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To empower the Peruvian network in order to build capacity for publishing biodiversity information (occurrence records).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To enhance in general the capacity of the region for sample-based data mobilization.</a:t>
            </a:r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http://www.recibio.net/taller-i3b-documentacion-digital/?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postTabs=0</a:t>
            </a: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63" y="1315924"/>
            <a:ext cx="400883" cy="40088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188" y="1309690"/>
            <a:ext cx="392498" cy="39249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473" y="1319407"/>
            <a:ext cx="402327" cy="4023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489" y="1315924"/>
            <a:ext cx="387677" cy="3876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5585" y="1319406"/>
            <a:ext cx="401249" cy="40124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226" y="1319406"/>
            <a:ext cx="400493" cy="4004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68879" y="5202835"/>
            <a:ext cx="2127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Regional</a:t>
            </a:r>
          </a:p>
          <a:p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Nodes</a:t>
            </a:r>
          </a:p>
          <a:p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Meeting </a:t>
            </a:r>
            <a:r>
              <a:rPr lang="en-US" dirty="0"/>
              <a:t>(April 2016)</a:t>
            </a:r>
            <a:endParaRPr lang="es-ES_tradnl" dirty="0"/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845" y="5202626"/>
            <a:ext cx="923539" cy="923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29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b="1" dirty="0" err="1"/>
              <a:t>Ibero</a:t>
            </a:r>
            <a:r>
              <a:rPr lang="en-US" sz="2400" b="1" dirty="0"/>
              <a:t>­-American </a:t>
            </a:r>
            <a:r>
              <a:rPr lang="en-US" sz="2400" b="1" dirty="0" smtClean="0"/>
              <a:t>community (2016)</a:t>
            </a:r>
          </a:p>
          <a:p>
            <a:pPr marL="7938" indent="-7938"/>
            <a:r>
              <a:rPr lang="en-US" sz="2400" dirty="0" smtClean="0">
                <a:solidFill>
                  <a:srgbClr val="666666"/>
                </a:solidFill>
              </a:rPr>
              <a:t>Lead: Colombia / </a:t>
            </a:r>
            <a:r>
              <a:rPr lang="en-US" sz="2400" dirty="0" smtClean="0">
                <a:solidFill>
                  <a:srgbClr val="666666"/>
                </a:solidFill>
                <a:latin typeface="Arial Narrow" charset="0"/>
                <a:ea typeface="Arial Narrow" charset="0"/>
                <a:cs typeface="Arial Narrow" charset="0"/>
              </a:rPr>
              <a:t>Participation: Spain.</a:t>
            </a:r>
          </a:p>
          <a:p>
            <a:pPr marL="7938" indent="-7938"/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2400" dirty="0">
                <a:solidFill>
                  <a:srgbClr val="666666"/>
                </a:solidFill>
              </a:rPr>
              <a:t>Facilitating the engagement of </a:t>
            </a:r>
            <a:r>
              <a:rPr lang="en-US" sz="2400" dirty="0" err="1">
                <a:solidFill>
                  <a:srgbClr val="666666"/>
                </a:solidFill>
              </a:rPr>
              <a:t>Ibero</a:t>
            </a:r>
            <a:r>
              <a:rPr lang="en-US" sz="2400" dirty="0">
                <a:solidFill>
                  <a:srgbClr val="666666"/>
                </a:solidFill>
              </a:rPr>
              <a:t>­-American community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produce new learning and promotional resources that serve to bridge one of the linguistic gaps in the GBIF network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 video tutorial </a:t>
            </a:r>
            <a:r>
              <a:rPr lang="en-US" sz="2400" dirty="0" smtClean="0"/>
              <a:t>explaining </a:t>
            </a:r>
            <a:r>
              <a:rPr lang="en-US" sz="2400" dirty="0"/>
              <a:t>the data publishing process in simple language that increases the context and relevance for Spanish-speaking </a:t>
            </a:r>
            <a:r>
              <a:rPr lang="en-US" sz="2400" dirty="0" smtClean="0"/>
              <a:t>communities.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oolkit </a:t>
            </a:r>
            <a:r>
              <a:rPr lang="en-US" sz="2400" dirty="0"/>
              <a:t>that includes movie scripts, graphics, interview formats and multimedia reference materials</a:t>
            </a:r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http://www.recibio.net/taller-i3b-documentacion-digital/?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postTabs=0</a:t>
            </a:r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302" y="1309690"/>
            <a:ext cx="392498" cy="3924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661" y="1309688"/>
            <a:ext cx="396491" cy="3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1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674</Words>
  <Application>Microsoft Macintosh PowerPoint</Application>
  <PresentationFormat>On-screen Show (4:3)</PresentationFormat>
  <Paragraphs>104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GBIF_v2</vt:lpstr>
      <vt:lpstr>Colombia: Capacity enhancement in Latin America</vt:lpstr>
      <vt:lpstr>CESP: COLOMBIA (2013 – 2016)</vt:lpstr>
      <vt:lpstr>MENTORING ACTIVITIES</vt:lpstr>
      <vt:lpstr>MENTORING ACTIVITIES</vt:lpstr>
      <vt:lpstr>MENTORING ACTIVITIES</vt:lpstr>
      <vt:lpstr>REGIONAL TRAINING SUPPORT</vt:lpstr>
      <vt:lpstr>REGIONAL TRAINING SUPPORT</vt:lpstr>
      <vt:lpstr>REGIONAL TRAINING SUPPORT</vt:lpstr>
      <vt:lpstr>Documentation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Colombia: Capacity enhancement in Latin America</dc:title>
  <dc:subject/>
  <dc:creator>Escobar</dc:creator>
  <cp:keywords/>
  <dc:description/>
  <cp:lastModifiedBy>Kyle Copas</cp:lastModifiedBy>
  <cp:revision>69</cp:revision>
  <dcterms:created xsi:type="dcterms:W3CDTF">2016-10-23T13:26:55Z</dcterms:created>
  <dcterms:modified xsi:type="dcterms:W3CDTF">2016-11-10T10:36:24Z</dcterms:modified>
  <cp:category/>
</cp:coreProperties>
</file>