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5" r:id="rId2"/>
    <p:sldId id="270" r:id="rId3"/>
    <p:sldId id="267" r:id="rId4"/>
    <p:sldId id="266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28">
          <p15:clr>
            <a:srgbClr val="A4A3A4"/>
          </p15:clr>
        </p15:guide>
        <p15:guide id="2" pos="34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09E2F"/>
    <a:srgbClr val="328127"/>
    <a:srgbClr val="3E9034"/>
    <a:srgbClr val="285519"/>
    <a:srgbClr val="3FE905"/>
    <a:srgbClr val="36AD47"/>
    <a:srgbClr val="FDB002"/>
    <a:srgbClr val="7E785F"/>
    <a:srgbClr val="3A3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8113" autoAdjust="0"/>
  </p:normalViewPr>
  <p:slideViewPr>
    <p:cSldViewPr snapToGrid="0" snapToObjects="1">
      <p:cViewPr varScale="1">
        <p:scale>
          <a:sx n="96" d="100"/>
          <a:sy n="96" d="100"/>
        </p:scale>
        <p:origin x="-424" y="-104"/>
      </p:cViewPr>
      <p:guideLst>
        <p:guide orient="horz" pos="728"/>
        <p:guide pos="34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5D357-652C-AB41-8F95-13024464AB70}" type="datetimeFigureOut">
              <a:rPr lang="en-US" smtClean="0"/>
              <a:t>26/10/16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F35C4-CC97-7840-A522-E4995AD00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96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B5C11-D0F1-1F46-B28E-9084657905D0}" type="datetimeFigureOut">
              <a:rPr lang="en-US" smtClean="0"/>
              <a:t>26/10/16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0329C-91F7-CD43-B485-EB526DB26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24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440597" y="6324600"/>
            <a:ext cx="8319500" cy="0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8"/>
            <a:ext cx="8053388" cy="323851"/>
          </a:xfrm>
        </p:spPr>
        <p:txBody>
          <a:bodyPr lIns="0">
            <a:normAutofit/>
          </a:bodyPr>
          <a:lstStyle>
            <a:lvl1pPr marL="0" indent="0" algn="r">
              <a:buNone/>
              <a:defRPr sz="9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Location / date / NOTES / CAPTIONS / SOURCES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0597" y="2184401"/>
            <a:ext cx="8054116" cy="3234267"/>
          </a:xfrm>
        </p:spPr>
        <p:txBody>
          <a:bodyPr anchor="b" anchorCtr="0">
            <a:noAutofit/>
          </a:bodyPr>
          <a:lstStyle>
            <a:lvl1pPr algn="l">
              <a:defRPr sz="4400" b="1" i="0" cap="none">
                <a:solidFill>
                  <a:srgbClr val="509E2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0597" y="5503334"/>
            <a:ext cx="8054116" cy="718991"/>
          </a:xfrm>
        </p:spPr>
        <p:txBody>
          <a:bodyPr lIns="0" rIns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1" kern="1000" cap="none" spc="-5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Presenter</a:t>
            </a:r>
            <a:br>
              <a:rPr lang="en-US" dirty="0" smtClean="0"/>
            </a:br>
            <a:r>
              <a:rPr lang="en-US" dirty="0" smtClean="0"/>
              <a:t>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586" b="23848"/>
          <a:stretch/>
        </p:blipFill>
        <p:spPr>
          <a:xfrm>
            <a:off x="0" y="1706879"/>
            <a:ext cx="9144000" cy="2936241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/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36" y="80208"/>
            <a:ext cx="3793362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312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502720"/>
          </a:xfrm>
        </p:spPr>
        <p:txBody>
          <a:bodyPr anchor="t" anchorCtr="0">
            <a:norm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7473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20410"/>
            <a:ext cx="4040188" cy="45065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87473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20410"/>
            <a:ext cx="4041775" cy="45065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837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>
            <a:norm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00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37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>
            <a:lvl1pPr>
              <a:defRPr sz="4800">
                <a:solidFill>
                  <a:srgbClr val="509E2F"/>
                </a:solidFill>
                <a:latin typeface="Arial"/>
                <a:cs typeface="Arial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53858"/>
            <a:ext cx="6400800" cy="16066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611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7"/>
            <a:ext cx="8229600" cy="793915"/>
          </a:xfrm>
        </p:spPr>
        <p:txBody>
          <a:bodyPr anchor="t">
            <a:normAutofit/>
          </a:bodyPr>
          <a:lstStyle>
            <a:lvl1pPr algn="l">
              <a:defRPr sz="2800" b="1">
                <a:solidFill>
                  <a:srgbClr val="509E2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9689"/>
            <a:ext cx="8229600" cy="4816476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>
              <a:defRPr>
                <a:latin typeface="Arial Narrow"/>
                <a:cs typeface="Arial Narrow"/>
              </a:defRPr>
            </a:lvl2pPr>
            <a:lvl3pPr>
              <a:defRPr>
                <a:latin typeface="Arial Narrow"/>
                <a:cs typeface="Arial Narrow"/>
              </a:defRPr>
            </a:lvl3pPr>
            <a:lvl4pPr>
              <a:defRPr>
                <a:latin typeface="Arial Narrow"/>
                <a:cs typeface="Arial Narrow"/>
              </a:defRPr>
            </a:lvl4pPr>
            <a:lvl5pPr>
              <a:defRPr>
                <a:latin typeface="Arial Narrow"/>
                <a:cs typeface="Arial Narrow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072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 programme up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893763"/>
          </a:xfrm>
        </p:spPr>
        <p:txBody>
          <a:bodyPr anchor="t" anchorCtr="0">
            <a:no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1"/>
            <a:ext cx="4038600" cy="44497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1"/>
            <a:ext cx="4038600" cy="44497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  <p:sp>
        <p:nvSpPr>
          <p:cNvPr id="9" name="Content Placeholder 20"/>
          <p:cNvSpPr>
            <a:spLocks noGrp="1"/>
          </p:cNvSpPr>
          <p:nvPr>
            <p:ph sz="quarter" idx="18" hasCustomPrompt="1"/>
          </p:nvPr>
        </p:nvSpPr>
        <p:spPr>
          <a:xfrm>
            <a:off x="1130300" y="927100"/>
            <a:ext cx="7556500" cy="749300"/>
          </a:xfrm>
          <a:solidFill>
            <a:srgbClr val="E0FFFF"/>
          </a:solidFill>
        </p:spPr>
        <p:txBody>
          <a:bodyPr/>
          <a:lstStyle>
            <a:lvl1pPr>
              <a:defRPr sz="1800" b="0" i="1">
                <a:solidFill>
                  <a:srgbClr val="1086C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Subhed</a:t>
            </a:r>
          </a:p>
        </p:txBody>
      </p:sp>
      <p:sp>
        <p:nvSpPr>
          <p:cNvPr id="12" name="Text Placeholder 22"/>
          <p:cNvSpPr>
            <a:spLocks noGrp="1"/>
          </p:cNvSpPr>
          <p:nvPr>
            <p:ph type="body" sz="quarter" idx="16" hasCustomPrompt="1"/>
          </p:nvPr>
        </p:nvSpPr>
        <p:spPr>
          <a:xfrm>
            <a:off x="-104635" y="-10949"/>
            <a:ext cx="550800" cy="7007225"/>
          </a:xfrm>
        </p:spPr>
        <p:txBody>
          <a:bodyPr vert="vert270" lIns="0" tIns="36000" rIns="0" bIns="36000">
            <a:noAutofit/>
          </a:bodyPr>
          <a:lstStyle>
            <a:lvl1pPr marL="0" algn="r" defTabSz="457200" rtl="0" eaLnBrk="1" latinLnBrk="0" hangingPunct="1">
              <a:defRPr lang="en-US" sz="4000" kern="1200" dirty="0" smtClean="0">
                <a:solidFill>
                  <a:srgbClr val="FDB002">
                    <a:alpha val="32000"/>
                  </a:srgbClr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en-US" dirty="0" smtClean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118952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oi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5050"/>
          </a:xfrm>
        </p:spPr>
        <p:txBody>
          <a:bodyPr/>
          <a:lstStyle>
            <a:lvl1pPr>
              <a:defRPr>
                <a:solidFill>
                  <a:srgbClr val="509E2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3" y="1309688"/>
            <a:ext cx="3765248" cy="4664629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707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ree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7"/>
            <a:ext cx="8686800" cy="563563"/>
          </a:xfrm>
          <a:noFill/>
        </p:spPr>
        <p:txBody>
          <a:bodyPr lIns="457200" anchor="t">
            <a:normAutofit/>
          </a:bodyPr>
          <a:lstStyle>
            <a:lvl1pPr algn="l">
              <a:defRPr sz="2800" b="1">
                <a:solidFill>
                  <a:srgbClr val="509E2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40597" y="6324600"/>
            <a:ext cx="6812890" cy="0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58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893763"/>
          </a:xfrm>
        </p:spPr>
        <p:txBody>
          <a:bodyPr anchor="t" anchorCtr="0">
            <a:no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09689"/>
            <a:ext cx="4038600" cy="48164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09689"/>
            <a:ext cx="4038600" cy="48164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800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69875"/>
          </a:xfrm>
        </p:spPr>
        <p:txBody>
          <a:bodyPr anchor="t" anchorCtr="0">
            <a:no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2999" y="2940050"/>
            <a:ext cx="2628000" cy="3186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5399" y="2940050"/>
            <a:ext cx="2628000" cy="3186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/>
          </p:nvPr>
        </p:nvSpPr>
        <p:spPr>
          <a:xfrm>
            <a:off x="440598" y="2940050"/>
            <a:ext cx="2628000" cy="3186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40598" y="860425"/>
            <a:ext cx="2628040" cy="2079625"/>
          </a:xfrm>
        </p:spPr>
        <p:txBody>
          <a:bodyPr/>
          <a:lstStyle/>
          <a:p>
            <a:r>
              <a:rPr lang="ja-JP" altLang="en-US" smtClean="0"/>
              <a:t>図を追加</a:t>
            </a:r>
            <a:endParaRPr lang="en-US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045359" y="860425"/>
            <a:ext cx="2628040" cy="2079625"/>
          </a:xfrm>
        </p:spPr>
        <p:txBody>
          <a:bodyPr/>
          <a:lstStyle/>
          <a:p>
            <a:r>
              <a:rPr lang="ja-JP" altLang="en-US" smtClean="0"/>
              <a:t>図を追加</a:t>
            </a:r>
            <a:endParaRPr lang="en-US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242959" y="860425"/>
            <a:ext cx="2628040" cy="2079625"/>
          </a:xfrm>
        </p:spPr>
        <p:txBody>
          <a:bodyPr/>
          <a:lstStyle/>
          <a:p>
            <a:r>
              <a:rPr lang="ja-JP" altLang="en-US" smtClean="0"/>
              <a:t>図を追加</a:t>
            </a:r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357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-in-Use-Case-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  <p:sp>
        <p:nvSpPr>
          <p:cNvPr id="1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DOI or URL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536432" y="3875845"/>
            <a:ext cx="3960955" cy="2255434"/>
          </a:xfrm>
        </p:spPr>
        <p:txBody>
          <a:bodyPr/>
          <a:lstStyle>
            <a:lvl1pPr marL="180000" indent="-1800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Key points</a:t>
            </a:r>
          </a:p>
          <a:p>
            <a:pPr lvl="0"/>
            <a:r>
              <a:rPr lang="en-US" dirty="0" smtClean="0"/>
              <a:t>Highlighting</a:t>
            </a:r>
          </a:p>
          <a:p>
            <a:pPr lvl="0"/>
            <a:r>
              <a:rPr lang="en-US" dirty="0" smtClean="0"/>
              <a:t>Use case</a:t>
            </a:r>
          </a:p>
          <a:p>
            <a:pPr lvl="0"/>
            <a:endParaRPr lang="en-US" dirty="0" smtClean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7017425" y="274641"/>
            <a:ext cx="1669375" cy="163035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Logo / journal cover</a:t>
            </a:r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4" hasCustomPrompt="1"/>
          </p:nvPr>
        </p:nvSpPr>
        <p:spPr>
          <a:xfrm>
            <a:off x="4686300" y="1981200"/>
            <a:ext cx="4000500" cy="41497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Representative graphic / map / visual from article</a:t>
            </a:r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5" hasCustomPrompt="1"/>
          </p:nvPr>
        </p:nvSpPr>
        <p:spPr>
          <a:xfrm>
            <a:off x="536433" y="1981200"/>
            <a:ext cx="3960955" cy="1893888"/>
          </a:xfrm>
        </p:spPr>
        <p:txBody>
          <a:bodyPr/>
          <a:lstStyle/>
          <a:p>
            <a:r>
              <a:rPr lang="en-US" dirty="0" smtClean="0"/>
              <a:t>Species photo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 hasCustomPrompt="1"/>
          </p:nvPr>
        </p:nvSpPr>
        <p:spPr>
          <a:xfrm>
            <a:off x="-104635" y="-10949"/>
            <a:ext cx="550800" cy="7007225"/>
          </a:xfrm>
        </p:spPr>
        <p:txBody>
          <a:bodyPr vert="vert270" lIns="0" tIns="36000" rIns="0" bIns="36000">
            <a:noAutofit/>
          </a:bodyPr>
          <a:lstStyle>
            <a:lvl1pPr marL="0" algn="r" defTabSz="457200" rtl="0" eaLnBrk="1" latinLnBrk="0" hangingPunct="1">
              <a:defRPr lang="en-US" sz="4000" kern="1200" dirty="0" smtClean="0">
                <a:solidFill>
                  <a:srgbClr val="FDB002">
                    <a:alpha val="32000"/>
                  </a:srgbClr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en-US" dirty="0" smtClean="0"/>
              <a:t>topic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7" hasCustomPrompt="1"/>
          </p:nvPr>
        </p:nvSpPr>
        <p:spPr>
          <a:xfrm>
            <a:off x="536433" y="274641"/>
            <a:ext cx="6480992" cy="1630359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/>
              <a:buNone/>
              <a:defRPr sz="32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Title/Author clipping or citation</a:t>
            </a:r>
          </a:p>
        </p:txBody>
      </p:sp>
    </p:spTree>
    <p:extLst>
      <p:ext uri="{BB962C8B-B14F-4D97-AF65-F5344CB8AC3E}">
        <p14:creationId xmlns:p14="http://schemas.microsoft.com/office/powerpoint/2010/main" val="591968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-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69875"/>
          </a:xfrm>
        </p:spPr>
        <p:txBody>
          <a:bodyPr anchor="t" anchorCtr="0">
            <a:noAutofit/>
          </a:bodyPr>
          <a:lstStyle>
            <a:lvl1pPr algn="l">
              <a:defRPr sz="2800" b="1" cap="all">
                <a:solidFill>
                  <a:srgbClr val="509E2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5399" y="860425"/>
            <a:ext cx="2628000" cy="52657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/>
          </p:nvPr>
        </p:nvSpPr>
        <p:spPr>
          <a:xfrm>
            <a:off x="440597" y="860425"/>
            <a:ext cx="5430401" cy="52657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40598" y="6349719"/>
            <a:ext cx="7157051" cy="0"/>
          </a:xfrm>
          <a:prstGeom prst="line">
            <a:avLst/>
          </a:prstGeom>
          <a:ln w="3175" cmpd="sng">
            <a:solidFill>
              <a:srgbClr val="509E2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41325" y="6407149"/>
            <a:ext cx="7156324" cy="383119"/>
          </a:xfrm>
        </p:spPr>
        <p:txBody>
          <a:bodyPr lIns="0" anchor="ctr" anchorCtr="0">
            <a:noAutofit/>
          </a:bodyPr>
          <a:lstStyle>
            <a:lvl1pPr marL="0" indent="0" algn="r">
              <a:buNone/>
              <a:defRPr sz="900" b="0" cap="none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NOTES / CAPTIONS / SOURCES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895" y="6214910"/>
            <a:ext cx="962526" cy="6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21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598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6" r:id="rId2"/>
    <p:sldLayoutId id="2147483680" r:id="rId3"/>
    <p:sldLayoutId id="2147483668" r:id="rId4"/>
    <p:sldLayoutId id="2147483667" r:id="rId5"/>
    <p:sldLayoutId id="2147483652" r:id="rId6"/>
    <p:sldLayoutId id="2147483677" r:id="rId7"/>
    <p:sldLayoutId id="2147483679" r:id="rId8"/>
    <p:sldLayoutId id="2147483678" r:id="rId9"/>
    <p:sldLayoutId id="2147483653" r:id="rId10"/>
    <p:sldLayoutId id="2147483654" r:id="rId11"/>
    <p:sldLayoutId id="2147483655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kumimoji="1" sz="2800" b="1" kern="1200" cap="all">
          <a:solidFill>
            <a:srgbClr val="328127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kumimoji="1" sz="3200" kern="1200">
          <a:solidFill>
            <a:schemeClr val="tx1"/>
          </a:solidFill>
          <a:latin typeface="Arial Narrow"/>
          <a:ea typeface="+mn-ea"/>
          <a:cs typeface="Arial Narrow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kumimoji="1" sz="2800" kern="1200">
          <a:solidFill>
            <a:schemeClr val="tx1"/>
          </a:solidFill>
          <a:latin typeface="Arial Narrow"/>
          <a:ea typeface="+mn-ea"/>
          <a:cs typeface="Arial Narrow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kumimoji="1" sz="2400" kern="1200">
          <a:solidFill>
            <a:schemeClr val="tx1"/>
          </a:solidFill>
          <a:latin typeface="Arial Narrow"/>
          <a:ea typeface="+mn-ea"/>
          <a:cs typeface="Arial Narrow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Arial Narrow"/>
          <a:ea typeface="+mn-ea"/>
          <a:cs typeface="Arial Narrow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Arial Narrow"/>
          <a:ea typeface="+mn-ea"/>
          <a:cs typeface="Arial Narrow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16 Feb 2015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0597" y="2741449"/>
            <a:ext cx="8054116" cy="3234267"/>
          </a:xfrm>
        </p:spPr>
        <p:txBody>
          <a:bodyPr/>
          <a:lstStyle/>
          <a:p>
            <a:r>
              <a:rPr lang="en-GB" dirty="0" smtClean="0"/>
              <a:t>Obtaining CC licenses from data publishers in Japan</a:t>
            </a:r>
            <a:endParaRPr lang="en-GB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41324" y="5722658"/>
            <a:ext cx="8566041" cy="718991"/>
          </a:xfrm>
        </p:spPr>
        <p:txBody>
          <a:bodyPr/>
          <a:lstStyle/>
          <a:p>
            <a:r>
              <a:rPr lang="en-GB" dirty="0" smtClean="0"/>
              <a:t>Tsuyoshi Hosoya</a:t>
            </a:r>
          </a:p>
          <a:p>
            <a:r>
              <a:rPr lang="en-GB" sz="2000" i="0" dirty="0" smtClean="0"/>
              <a:t>JBIF(Japan Node)</a:t>
            </a: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245994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1948015" y="73310"/>
            <a:ext cx="6264696" cy="6784690"/>
            <a:chOff x="1215008" y="-352054"/>
            <a:chExt cx="6650038" cy="7202017"/>
          </a:xfrm>
        </p:grpSpPr>
        <p:pic>
          <p:nvPicPr>
            <p:cNvPr id="6" name="Picture 4" descr="http://www.craftmap.box-i.net/japan_sozai/picture/0001/0001_4a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15008" y="-352054"/>
              <a:ext cx="6650038" cy="717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正方形/長方形 33"/>
            <p:cNvSpPr>
              <a:spLocks noChangeArrowheads="1"/>
            </p:cNvSpPr>
            <p:nvPr/>
          </p:nvSpPr>
          <p:spPr bwMode="auto">
            <a:xfrm>
              <a:off x="5631433" y="1591046"/>
              <a:ext cx="300038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900" dirty="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8" name="正方形/長方形 34"/>
            <p:cNvSpPr>
              <a:spLocks noChangeArrowheads="1"/>
            </p:cNvSpPr>
            <p:nvPr/>
          </p:nvSpPr>
          <p:spPr bwMode="auto">
            <a:xfrm>
              <a:off x="5775896" y="943346"/>
              <a:ext cx="3000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9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9" name="正方形/長方形 35"/>
            <p:cNvSpPr>
              <a:spLocks noChangeArrowheads="1"/>
            </p:cNvSpPr>
            <p:nvPr/>
          </p:nvSpPr>
          <p:spPr bwMode="auto">
            <a:xfrm>
              <a:off x="5787008" y="2584821"/>
              <a:ext cx="300038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9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10" name="正方形/長方形 36"/>
            <p:cNvSpPr>
              <a:spLocks noChangeArrowheads="1"/>
            </p:cNvSpPr>
            <p:nvPr/>
          </p:nvSpPr>
          <p:spPr bwMode="auto">
            <a:xfrm>
              <a:off x="5394896" y="2580058"/>
              <a:ext cx="3000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9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11" name="正方形/長方形 37"/>
            <p:cNvSpPr>
              <a:spLocks noChangeArrowheads="1"/>
            </p:cNvSpPr>
            <p:nvPr/>
          </p:nvSpPr>
          <p:spPr bwMode="auto">
            <a:xfrm>
              <a:off x="5529833" y="3546846"/>
              <a:ext cx="300038" cy="230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9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12" name="正方形/長方形 38"/>
            <p:cNvSpPr>
              <a:spLocks noChangeArrowheads="1"/>
            </p:cNvSpPr>
            <p:nvPr/>
          </p:nvSpPr>
          <p:spPr bwMode="auto">
            <a:xfrm>
              <a:off x="5488558" y="4256458"/>
              <a:ext cx="287338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13" name="正方形/長方形 39"/>
            <p:cNvSpPr>
              <a:spLocks noChangeArrowheads="1"/>
            </p:cNvSpPr>
            <p:nvPr/>
          </p:nvSpPr>
          <p:spPr bwMode="auto">
            <a:xfrm>
              <a:off x="5447283" y="4256458"/>
              <a:ext cx="287338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14" name="正方形/長方形 40"/>
            <p:cNvSpPr>
              <a:spLocks noChangeArrowheads="1"/>
            </p:cNvSpPr>
            <p:nvPr/>
          </p:nvSpPr>
          <p:spPr bwMode="auto">
            <a:xfrm>
              <a:off x="5415533" y="4307258"/>
              <a:ext cx="2873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15" name="正方形/長方形 41"/>
            <p:cNvSpPr>
              <a:spLocks noChangeArrowheads="1"/>
            </p:cNvSpPr>
            <p:nvPr/>
          </p:nvSpPr>
          <p:spPr bwMode="auto">
            <a:xfrm>
              <a:off x="5415533" y="4543796"/>
              <a:ext cx="2873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16" name="正方形/長方形 42"/>
            <p:cNvSpPr>
              <a:spLocks noChangeArrowheads="1"/>
            </p:cNvSpPr>
            <p:nvPr/>
          </p:nvSpPr>
          <p:spPr bwMode="auto">
            <a:xfrm>
              <a:off x="4912296" y="4185021"/>
              <a:ext cx="28725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800" dirty="0" smtClean="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  <a:endParaRPr lang="ja-JP" altLang="en-US" sz="8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7" name="正方形/長方形 43"/>
            <p:cNvSpPr>
              <a:spLocks noChangeArrowheads="1"/>
            </p:cNvSpPr>
            <p:nvPr/>
          </p:nvSpPr>
          <p:spPr bwMode="auto">
            <a:xfrm>
              <a:off x="5056758" y="4380283"/>
              <a:ext cx="28575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18" name="正方形/長方形 44"/>
            <p:cNvSpPr>
              <a:spLocks noChangeArrowheads="1"/>
            </p:cNvSpPr>
            <p:nvPr/>
          </p:nvSpPr>
          <p:spPr bwMode="auto">
            <a:xfrm>
              <a:off x="5231383" y="4718421"/>
              <a:ext cx="2873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19" name="正方形/長方形 45"/>
            <p:cNvSpPr>
              <a:spLocks noChangeArrowheads="1"/>
            </p:cNvSpPr>
            <p:nvPr/>
          </p:nvSpPr>
          <p:spPr bwMode="auto">
            <a:xfrm>
              <a:off x="5220271" y="4616821"/>
              <a:ext cx="287337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20" name="正方形/長方形 47"/>
            <p:cNvSpPr>
              <a:spLocks noChangeArrowheads="1"/>
            </p:cNvSpPr>
            <p:nvPr/>
          </p:nvSpPr>
          <p:spPr bwMode="auto">
            <a:xfrm>
              <a:off x="5117083" y="4667621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21" name="正方形/長方形 48"/>
            <p:cNvSpPr>
              <a:spLocks noChangeArrowheads="1"/>
            </p:cNvSpPr>
            <p:nvPr/>
          </p:nvSpPr>
          <p:spPr bwMode="auto">
            <a:xfrm>
              <a:off x="5098033" y="462634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22" name="正方形/長方形 49"/>
            <p:cNvSpPr>
              <a:spLocks noChangeArrowheads="1"/>
            </p:cNvSpPr>
            <p:nvPr/>
          </p:nvSpPr>
          <p:spPr bwMode="auto">
            <a:xfrm>
              <a:off x="5128196" y="4616821"/>
              <a:ext cx="2794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23" name="正方形/長方形 50"/>
            <p:cNvSpPr>
              <a:spLocks noChangeArrowheads="1"/>
            </p:cNvSpPr>
            <p:nvPr/>
          </p:nvSpPr>
          <p:spPr bwMode="auto">
            <a:xfrm>
              <a:off x="5036121" y="4688258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24" name="正方形/長方形 51"/>
            <p:cNvSpPr>
              <a:spLocks noChangeArrowheads="1"/>
            </p:cNvSpPr>
            <p:nvPr/>
          </p:nvSpPr>
          <p:spPr bwMode="auto">
            <a:xfrm>
              <a:off x="4767833" y="4780333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25" name="正方形/長方形 52"/>
            <p:cNvSpPr>
              <a:spLocks noChangeArrowheads="1"/>
            </p:cNvSpPr>
            <p:nvPr/>
          </p:nvSpPr>
          <p:spPr bwMode="auto">
            <a:xfrm>
              <a:off x="5166296" y="465809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26" name="正方形/長方形 53"/>
            <p:cNvSpPr>
              <a:spLocks noChangeArrowheads="1"/>
            </p:cNvSpPr>
            <p:nvPr/>
          </p:nvSpPr>
          <p:spPr bwMode="auto">
            <a:xfrm>
              <a:off x="4820221" y="3823071"/>
              <a:ext cx="2794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27" name="正方形/長方形 54"/>
            <p:cNvSpPr>
              <a:spLocks noChangeArrowheads="1"/>
            </p:cNvSpPr>
            <p:nvPr/>
          </p:nvSpPr>
          <p:spPr bwMode="auto">
            <a:xfrm>
              <a:off x="5247456" y="476165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 dirty="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28" name="正方形/長方形 55"/>
            <p:cNvSpPr>
              <a:spLocks noChangeArrowheads="1"/>
            </p:cNvSpPr>
            <p:nvPr/>
          </p:nvSpPr>
          <p:spPr bwMode="auto">
            <a:xfrm>
              <a:off x="5364733" y="4431083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29" name="正方形/長方形 56"/>
            <p:cNvSpPr>
              <a:spLocks noChangeArrowheads="1"/>
            </p:cNvSpPr>
            <p:nvPr/>
          </p:nvSpPr>
          <p:spPr bwMode="auto">
            <a:xfrm>
              <a:off x="5406008" y="444219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30" name="正方形/長方形 57"/>
            <p:cNvSpPr>
              <a:spLocks noChangeArrowheads="1"/>
            </p:cNvSpPr>
            <p:nvPr/>
          </p:nvSpPr>
          <p:spPr bwMode="auto">
            <a:xfrm>
              <a:off x="4336033" y="4031033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31" name="正方形/長方形 58"/>
            <p:cNvSpPr>
              <a:spLocks noChangeArrowheads="1"/>
            </p:cNvSpPr>
            <p:nvPr/>
          </p:nvSpPr>
          <p:spPr bwMode="auto">
            <a:xfrm>
              <a:off x="3945508" y="4339008"/>
              <a:ext cx="27940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32" name="正方形/長方形 59"/>
            <p:cNvSpPr>
              <a:spLocks noChangeArrowheads="1"/>
            </p:cNvSpPr>
            <p:nvPr/>
          </p:nvSpPr>
          <p:spPr bwMode="auto">
            <a:xfrm>
              <a:off x="4542408" y="4543796"/>
              <a:ext cx="28098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33" name="正方形/長方形 60"/>
            <p:cNvSpPr>
              <a:spLocks noChangeArrowheads="1"/>
            </p:cNvSpPr>
            <p:nvPr/>
          </p:nvSpPr>
          <p:spPr bwMode="auto">
            <a:xfrm>
              <a:off x="4191571" y="4605708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 dirty="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34" name="正方形/長方形 61"/>
            <p:cNvSpPr>
              <a:spLocks noChangeArrowheads="1"/>
            </p:cNvSpPr>
            <p:nvPr/>
          </p:nvSpPr>
          <p:spPr bwMode="auto">
            <a:xfrm>
              <a:off x="4221733" y="4781921"/>
              <a:ext cx="2794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35" name="正方形/長方形 62"/>
            <p:cNvSpPr>
              <a:spLocks noChangeArrowheads="1"/>
            </p:cNvSpPr>
            <p:nvPr/>
          </p:nvSpPr>
          <p:spPr bwMode="auto">
            <a:xfrm>
              <a:off x="4386833" y="492479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36" name="正方形/長方形 63"/>
            <p:cNvSpPr>
              <a:spLocks noChangeArrowheads="1"/>
            </p:cNvSpPr>
            <p:nvPr/>
          </p:nvSpPr>
          <p:spPr bwMode="auto">
            <a:xfrm>
              <a:off x="3870896" y="4750171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37" name="正方形/長方形 64"/>
            <p:cNvSpPr>
              <a:spLocks noChangeArrowheads="1"/>
            </p:cNvSpPr>
            <p:nvPr/>
          </p:nvSpPr>
          <p:spPr bwMode="auto">
            <a:xfrm>
              <a:off x="4056633" y="497559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38" name="正方形/長方形 65"/>
            <p:cNvSpPr>
              <a:spLocks noChangeArrowheads="1"/>
            </p:cNvSpPr>
            <p:nvPr/>
          </p:nvSpPr>
          <p:spPr bwMode="auto">
            <a:xfrm>
              <a:off x="3975671" y="4710483"/>
              <a:ext cx="27940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39" name="正方形/長方形 66"/>
            <p:cNvSpPr>
              <a:spLocks noChangeArrowheads="1"/>
            </p:cNvSpPr>
            <p:nvPr/>
          </p:nvSpPr>
          <p:spPr bwMode="auto">
            <a:xfrm>
              <a:off x="3666108" y="4997821"/>
              <a:ext cx="2809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40" name="正方形/長方形 67"/>
            <p:cNvSpPr>
              <a:spLocks noChangeArrowheads="1"/>
            </p:cNvSpPr>
            <p:nvPr/>
          </p:nvSpPr>
          <p:spPr bwMode="auto">
            <a:xfrm>
              <a:off x="3666108" y="4893046"/>
              <a:ext cx="28098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41" name="正方形/長方形 68"/>
            <p:cNvSpPr>
              <a:spLocks noChangeArrowheads="1"/>
            </p:cNvSpPr>
            <p:nvPr/>
          </p:nvSpPr>
          <p:spPr bwMode="auto">
            <a:xfrm>
              <a:off x="3626421" y="505814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42" name="正方形/長方形 69"/>
            <p:cNvSpPr>
              <a:spLocks noChangeArrowheads="1"/>
            </p:cNvSpPr>
            <p:nvPr/>
          </p:nvSpPr>
          <p:spPr bwMode="auto">
            <a:xfrm>
              <a:off x="3615308" y="489304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43" name="正方形/長方形 70"/>
            <p:cNvSpPr>
              <a:spLocks noChangeArrowheads="1"/>
            </p:cNvSpPr>
            <p:nvPr/>
          </p:nvSpPr>
          <p:spPr bwMode="auto">
            <a:xfrm>
              <a:off x="3524821" y="484224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44" name="正方形/長方形 71"/>
            <p:cNvSpPr>
              <a:spLocks noChangeArrowheads="1"/>
            </p:cNvSpPr>
            <p:nvPr/>
          </p:nvSpPr>
          <p:spPr bwMode="auto">
            <a:xfrm>
              <a:off x="3554983" y="4935908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45" name="正方形/長方形 72"/>
            <p:cNvSpPr>
              <a:spLocks noChangeArrowheads="1"/>
            </p:cNvSpPr>
            <p:nvPr/>
          </p:nvSpPr>
          <p:spPr bwMode="auto">
            <a:xfrm>
              <a:off x="3788346" y="505814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46" name="正方形/長方形 73"/>
            <p:cNvSpPr>
              <a:spLocks noChangeArrowheads="1"/>
            </p:cNvSpPr>
            <p:nvPr/>
          </p:nvSpPr>
          <p:spPr bwMode="auto">
            <a:xfrm>
              <a:off x="3532758" y="5181971"/>
              <a:ext cx="28098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47" name="正方形/長方形 74"/>
            <p:cNvSpPr>
              <a:spLocks noChangeArrowheads="1"/>
            </p:cNvSpPr>
            <p:nvPr/>
          </p:nvSpPr>
          <p:spPr bwMode="auto">
            <a:xfrm>
              <a:off x="3615308" y="540739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48" name="正方形/長方形 75"/>
            <p:cNvSpPr>
              <a:spLocks noChangeArrowheads="1"/>
            </p:cNvSpPr>
            <p:nvPr/>
          </p:nvSpPr>
          <p:spPr bwMode="auto">
            <a:xfrm>
              <a:off x="2597721" y="474064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49" name="正方形/長方形 76"/>
            <p:cNvSpPr>
              <a:spLocks noChangeArrowheads="1"/>
            </p:cNvSpPr>
            <p:nvPr/>
          </p:nvSpPr>
          <p:spPr bwMode="auto">
            <a:xfrm>
              <a:off x="3018408" y="4997821"/>
              <a:ext cx="2794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50" name="正方形/長方形 77"/>
            <p:cNvSpPr>
              <a:spLocks noChangeArrowheads="1"/>
            </p:cNvSpPr>
            <p:nvPr/>
          </p:nvSpPr>
          <p:spPr bwMode="auto">
            <a:xfrm>
              <a:off x="2464371" y="4934321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51" name="正方形/長方形 78"/>
            <p:cNvSpPr>
              <a:spLocks noChangeArrowheads="1"/>
            </p:cNvSpPr>
            <p:nvPr/>
          </p:nvSpPr>
          <p:spPr bwMode="auto">
            <a:xfrm>
              <a:off x="3316858" y="5232771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52" name="正方形/長方形 79"/>
            <p:cNvSpPr>
              <a:spLocks noChangeArrowheads="1"/>
            </p:cNvSpPr>
            <p:nvPr/>
          </p:nvSpPr>
          <p:spPr bwMode="auto">
            <a:xfrm>
              <a:off x="2723131" y="5388347"/>
              <a:ext cx="280988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 dirty="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53" name="正方形/長方形 80"/>
            <p:cNvSpPr>
              <a:spLocks noChangeArrowheads="1"/>
            </p:cNvSpPr>
            <p:nvPr/>
          </p:nvSpPr>
          <p:spPr bwMode="auto">
            <a:xfrm>
              <a:off x="2834258" y="530579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54" name="正方形/長方形 81"/>
            <p:cNvSpPr>
              <a:spLocks noChangeArrowheads="1"/>
            </p:cNvSpPr>
            <p:nvPr/>
          </p:nvSpPr>
          <p:spPr bwMode="auto">
            <a:xfrm>
              <a:off x="2967608" y="5480421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55" name="正方形/長方形 82"/>
            <p:cNvSpPr>
              <a:spLocks noChangeArrowheads="1"/>
            </p:cNvSpPr>
            <p:nvPr/>
          </p:nvSpPr>
          <p:spPr bwMode="auto">
            <a:xfrm>
              <a:off x="2638996" y="5799508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56" name="正方形/長方形 83"/>
            <p:cNvSpPr>
              <a:spLocks noChangeArrowheads="1"/>
            </p:cNvSpPr>
            <p:nvPr/>
          </p:nvSpPr>
          <p:spPr bwMode="auto">
            <a:xfrm>
              <a:off x="1908746" y="5328021"/>
              <a:ext cx="2794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57" name="正方形/長方形 85"/>
            <p:cNvSpPr>
              <a:spLocks noChangeArrowheads="1"/>
            </p:cNvSpPr>
            <p:nvPr/>
          </p:nvSpPr>
          <p:spPr bwMode="auto">
            <a:xfrm>
              <a:off x="1773808" y="5439146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58" name="正方形/長方形 86"/>
            <p:cNvSpPr>
              <a:spLocks noChangeArrowheads="1"/>
            </p:cNvSpPr>
            <p:nvPr/>
          </p:nvSpPr>
          <p:spPr bwMode="auto">
            <a:xfrm>
              <a:off x="1629346" y="5645521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59" name="正方形/長方形 87"/>
            <p:cNvSpPr>
              <a:spLocks noChangeArrowheads="1"/>
            </p:cNvSpPr>
            <p:nvPr/>
          </p:nvSpPr>
          <p:spPr bwMode="auto">
            <a:xfrm>
              <a:off x="1876996" y="5797921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60" name="正方形/長方形 37"/>
            <p:cNvSpPr>
              <a:spLocks noChangeArrowheads="1"/>
            </p:cNvSpPr>
            <p:nvPr/>
          </p:nvSpPr>
          <p:spPr bwMode="auto">
            <a:xfrm>
              <a:off x="5488558" y="4256458"/>
              <a:ext cx="300038" cy="230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61" name="正方形/長方形 37"/>
            <p:cNvSpPr>
              <a:spLocks noChangeArrowheads="1"/>
            </p:cNvSpPr>
            <p:nvPr/>
          </p:nvSpPr>
          <p:spPr bwMode="auto">
            <a:xfrm>
              <a:off x="5458396" y="4256458"/>
              <a:ext cx="300037" cy="230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62" name="正方形/長方形 37"/>
            <p:cNvSpPr>
              <a:spLocks noChangeArrowheads="1"/>
            </p:cNvSpPr>
            <p:nvPr/>
          </p:nvSpPr>
          <p:spPr bwMode="auto">
            <a:xfrm>
              <a:off x="5477446" y="4296146"/>
              <a:ext cx="300037" cy="230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63" name="正方形/長方形 37"/>
            <p:cNvSpPr>
              <a:spLocks noChangeArrowheads="1"/>
            </p:cNvSpPr>
            <p:nvPr/>
          </p:nvSpPr>
          <p:spPr bwMode="auto">
            <a:xfrm>
              <a:off x="5806058" y="943346"/>
              <a:ext cx="300038" cy="230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64" name="正方形/長方形 37"/>
            <p:cNvSpPr>
              <a:spLocks noChangeArrowheads="1"/>
            </p:cNvSpPr>
            <p:nvPr/>
          </p:nvSpPr>
          <p:spPr bwMode="auto">
            <a:xfrm>
              <a:off x="5259958" y="4529508"/>
              <a:ext cx="300038" cy="230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65" name="正方形/長方形 37"/>
            <p:cNvSpPr>
              <a:spLocks noChangeArrowheads="1"/>
            </p:cNvSpPr>
            <p:nvPr/>
          </p:nvSpPr>
          <p:spPr bwMode="auto">
            <a:xfrm>
              <a:off x="5210746" y="4529508"/>
              <a:ext cx="300037" cy="230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66" name="正方形/長方形 37"/>
            <p:cNvSpPr>
              <a:spLocks noChangeArrowheads="1"/>
            </p:cNvSpPr>
            <p:nvPr/>
          </p:nvSpPr>
          <p:spPr bwMode="auto">
            <a:xfrm>
              <a:off x="3675633" y="4975596"/>
              <a:ext cx="300038" cy="230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67" name="正方形/長方形 37"/>
            <p:cNvSpPr>
              <a:spLocks noChangeArrowheads="1"/>
            </p:cNvSpPr>
            <p:nvPr/>
          </p:nvSpPr>
          <p:spPr bwMode="auto">
            <a:xfrm>
              <a:off x="3543871" y="4832721"/>
              <a:ext cx="300037" cy="230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68" name="正方形/長方形 37"/>
            <p:cNvSpPr>
              <a:spLocks noChangeArrowheads="1"/>
            </p:cNvSpPr>
            <p:nvPr/>
          </p:nvSpPr>
          <p:spPr bwMode="auto">
            <a:xfrm>
              <a:off x="2637408" y="5394696"/>
              <a:ext cx="300038" cy="230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69" name="正方形/長方形 37"/>
            <p:cNvSpPr>
              <a:spLocks noChangeArrowheads="1"/>
            </p:cNvSpPr>
            <p:nvPr/>
          </p:nvSpPr>
          <p:spPr bwMode="auto">
            <a:xfrm>
              <a:off x="1959546" y="5335958"/>
              <a:ext cx="300037" cy="230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70" name="正方形/長方形 37"/>
            <p:cNvSpPr>
              <a:spLocks noChangeArrowheads="1"/>
            </p:cNvSpPr>
            <p:nvPr/>
          </p:nvSpPr>
          <p:spPr bwMode="auto">
            <a:xfrm>
              <a:off x="1815083" y="5437558"/>
              <a:ext cx="300038" cy="230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71" name="角丸四角形 70"/>
            <p:cNvSpPr/>
            <p:nvPr/>
          </p:nvSpPr>
          <p:spPr>
            <a:xfrm>
              <a:off x="4588444" y="6057800"/>
              <a:ext cx="2088232" cy="792163"/>
            </a:xfrm>
            <a:prstGeom prst="round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72" name="正方形/長方形 35"/>
            <p:cNvSpPr>
              <a:spLocks noChangeArrowheads="1"/>
            </p:cNvSpPr>
            <p:nvPr/>
          </p:nvSpPr>
          <p:spPr bwMode="auto">
            <a:xfrm>
              <a:off x="5475858" y="4256458"/>
              <a:ext cx="300038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900">
                  <a:solidFill>
                    <a:srgbClr val="008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73" name="正方形/長方形 35"/>
            <p:cNvSpPr>
              <a:spLocks noChangeArrowheads="1"/>
            </p:cNvSpPr>
            <p:nvPr/>
          </p:nvSpPr>
          <p:spPr bwMode="auto">
            <a:xfrm>
              <a:off x="5518721" y="4286621"/>
              <a:ext cx="3000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900">
                  <a:solidFill>
                    <a:srgbClr val="008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74" name="正方形/長方形 35"/>
            <p:cNvSpPr>
              <a:spLocks noChangeArrowheads="1"/>
            </p:cNvSpPr>
            <p:nvPr/>
          </p:nvSpPr>
          <p:spPr bwMode="auto">
            <a:xfrm>
              <a:off x="3768629" y="4775945"/>
              <a:ext cx="3000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900" dirty="0" smtClean="0">
                  <a:solidFill>
                    <a:srgbClr val="008000"/>
                  </a:solidFill>
                  <a:latin typeface="Calibri" pitchFamily="34" charset="0"/>
                </a:rPr>
                <a:t>●</a:t>
              </a:r>
              <a:endParaRPr lang="ja-JP" altLang="en-US" sz="900" dirty="0">
                <a:solidFill>
                  <a:srgbClr val="008000"/>
                </a:solidFill>
                <a:latin typeface="Calibri" pitchFamily="34" charset="0"/>
              </a:endParaRPr>
            </a:p>
          </p:txBody>
        </p:sp>
        <p:sp>
          <p:nvSpPr>
            <p:cNvPr id="75" name="正方形/長方形 88"/>
            <p:cNvSpPr>
              <a:spLocks noChangeArrowheads="1"/>
            </p:cNvSpPr>
            <p:nvPr/>
          </p:nvSpPr>
          <p:spPr bwMode="auto">
            <a:xfrm>
              <a:off x="2142108" y="6180508"/>
              <a:ext cx="2794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76" name="正方形/長方形 89"/>
            <p:cNvSpPr>
              <a:spLocks noChangeArrowheads="1"/>
            </p:cNvSpPr>
            <p:nvPr/>
          </p:nvSpPr>
          <p:spPr bwMode="auto">
            <a:xfrm>
              <a:off x="1815083" y="6324971"/>
              <a:ext cx="28098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8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77" name="正方形/長方形 76"/>
            <p:cNvSpPr>
              <a:spLocks noChangeArrowheads="1"/>
            </p:cNvSpPr>
            <p:nvPr/>
          </p:nvSpPr>
          <p:spPr bwMode="auto">
            <a:xfrm>
              <a:off x="4973041" y="6129808"/>
              <a:ext cx="2506663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1200" dirty="0"/>
                <a:t>遺伝研経由</a:t>
              </a:r>
              <a:endParaRPr lang="en-US" altLang="ja-JP" sz="1200" dirty="0"/>
            </a:p>
            <a:p>
              <a:r>
                <a:rPr lang="ja-JP" altLang="en-US" sz="1200" dirty="0" smtClean="0"/>
                <a:t>国立科学博物館経由</a:t>
              </a:r>
              <a:endParaRPr lang="en-US" altLang="ja-JP" sz="1200" dirty="0"/>
            </a:p>
            <a:p>
              <a:r>
                <a:rPr lang="ja-JP" altLang="en-US" sz="1200" dirty="0"/>
                <a:t>国立環境</a:t>
              </a:r>
              <a:r>
                <a:rPr lang="ja-JP" altLang="en-US" sz="1200" dirty="0" smtClean="0"/>
                <a:t>研究所経由</a:t>
              </a:r>
              <a:endParaRPr lang="ja-JP" altLang="en-US" sz="1200" dirty="0"/>
            </a:p>
          </p:txBody>
        </p:sp>
        <p:sp>
          <p:nvSpPr>
            <p:cNvPr id="78" name="正方形/長方形 37"/>
            <p:cNvSpPr>
              <a:spLocks noChangeArrowheads="1"/>
            </p:cNvSpPr>
            <p:nvPr/>
          </p:nvSpPr>
          <p:spPr bwMode="auto">
            <a:xfrm>
              <a:off x="4684439" y="6149875"/>
              <a:ext cx="300037" cy="230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900" dirty="0">
                  <a:solidFill>
                    <a:schemeClr val="accent5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79" name="正方形/長方形 35"/>
            <p:cNvSpPr>
              <a:spLocks noChangeArrowheads="1"/>
            </p:cNvSpPr>
            <p:nvPr/>
          </p:nvSpPr>
          <p:spPr bwMode="auto">
            <a:xfrm>
              <a:off x="4684439" y="6346725"/>
              <a:ext cx="3000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90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80" name="正方形/長方形 35"/>
            <p:cNvSpPr>
              <a:spLocks noChangeArrowheads="1"/>
            </p:cNvSpPr>
            <p:nvPr/>
          </p:nvSpPr>
          <p:spPr bwMode="auto">
            <a:xfrm>
              <a:off x="4684439" y="6519763"/>
              <a:ext cx="3000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900">
                  <a:solidFill>
                    <a:srgbClr val="008000"/>
                  </a:solidFill>
                  <a:latin typeface="Calibri" pitchFamily="34" charset="0"/>
                </a:rPr>
                <a:t>●</a:t>
              </a: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5751512" y="729208"/>
              <a:ext cx="25039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</a:t>
              </a:r>
              <a:endParaRPr lang="ja-JP" altLang="en-US" sz="1000" dirty="0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5903912" y="881608"/>
              <a:ext cx="25039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2</a:t>
              </a:r>
              <a:endParaRPr lang="ja-JP" altLang="en-US" sz="1000" dirty="0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5535488" y="1521296"/>
              <a:ext cx="25039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</a:t>
              </a:r>
              <a:endParaRPr lang="ja-JP" altLang="en-US" sz="1000" dirty="0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1359024" y="5625752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63</a:t>
              </a:r>
              <a:endParaRPr lang="ja-JP" altLang="en-US" sz="1000" dirty="0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5895528" y="2601416"/>
              <a:ext cx="25039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3</a:t>
              </a:r>
              <a:endParaRPr lang="ja-JP" altLang="en-US" sz="1000" dirty="0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1935088" y="5769768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64</a:t>
              </a:r>
              <a:endParaRPr lang="ja-JP" altLang="en-US" sz="1000" dirty="0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5319464" y="2601416"/>
              <a:ext cx="25039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4</a:t>
              </a:r>
              <a:endParaRPr lang="ja-JP" altLang="en-US" sz="1000" dirty="0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1647056" y="5337720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61</a:t>
              </a:r>
              <a:endParaRPr lang="ja-JP" altLang="en-US" sz="1000" dirty="0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1863080" y="548173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62</a:t>
              </a:r>
              <a:endParaRPr lang="ja-JP" altLang="en-US" sz="1000" dirty="0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2223120" y="6129808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65</a:t>
              </a:r>
              <a:endParaRPr lang="ja-JP" altLang="en-US" sz="1000" dirty="0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1647056" y="6273824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66</a:t>
              </a:r>
              <a:endParaRPr lang="ja-JP" altLang="en-US" sz="1000" dirty="0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5607496" y="4185592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10</a:t>
              </a:r>
              <a:endParaRPr lang="ja-JP" altLang="en-US" sz="1000" dirty="0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5535488" y="4113584"/>
              <a:ext cx="25039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9</a:t>
              </a:r>
              <a:endParaRPr lang="ja-JP" altLang="en-US" sz="1000" dirty="0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5391472" y="4113584"/>
              <a:ext cx="25039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8</a:t>
              </a:r>
              <a:endParaRPr lang="ja-JP" altLang="en-US" sz="1000" dirty="0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5391472" y="4257600"/>
              <a:ext cx="25039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7</a:t>
              </a:r>
              <a:endParaRPr lang="ja-JP" altLang="en-US" sz="1000" dirty="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5103440" y="4299411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13</a:t>
              </a:r>
              <a:endParaRPr lang="ja-JP" altLang="en-US" sz="1000" dirty="0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5147368" y="4371419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14</a:t>
              </a:r>
              <a:endParaRPr lang="ja-JP" altLang="en-US" sz="1000" dirty="0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5679504" y="440161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11</a:t>
              </a:r>
              <a:endParaRPr lang="ja-JP" altLang="en-US" sz="1000" dirty="0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5679504" y="4473624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12</a:t>
              </a:r>
              <a:endParaRPr lang="ja-JP" altLang="en-US" sz="1000" dirty="0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5473006" y="4574210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15</a:t>
              </a:r>
              <a:endParaRPr lang="ja-JP" altLang="en-US" sz="1000" dirty="0"/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5463480" y="440161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16</a:t>
              </a:r>
              <a:endParaRPr lang="ja-JP" altLang="en-US" sz="1000" dirty="0"/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5031432" y="4515435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20</a:t>
              </a:r>
              <a:endParaRPr lang="ja-JP" altLang="en-US" sz="1000" dirty="0"/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5242693" y="4452953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19</a:t>
              </a:r>
              <a:endParaRPr lang="ja-JP" altLang="en-US" sz="1000" dirty="0"/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5103440" y="4473624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18</a:t>
              </a:r>
              <a:endParaRPr lang="ja-JP" altLang="en-US" sz="1000" dirty="0"/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5535488" y="4473624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17</a:t>
              </a:r>
              <a:endParaRPr lang="ja-JP" altLang="en-US" sz="1000" dirty="0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4887416" y="512169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23</a:t>
              </a:r>
              <a:endParaRPr lang="ja-JP" altLang="en-US" sz="1000" dirty="0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5175448" y="4833664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24</a:t>
              </a:r>
              <a:endParaRPr lang="ja-JP" altLang="en-US" sz="1000" dirty="0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5247456" y="4545632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21</a:t>
              </a:r>
              <a:endParaRPr lang="ja-JP" altLang="en-US" sz="1000" dirty="0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5545014" y="4790797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22</a:t>
              </a:r>
              <a:endParaRPr lang="ja-JP" altLang="en-US" sz="1000" dirty="0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5247456" y="4977680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25</a:t>
              </a:r>
              <a:endParaRPr lang="ja-JP" altLang="en-US" sz="1000" dirty="0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5103440" y="4905672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26</a:t>
              </a:r>
              <a:endParaRPr lang="ja-JP" altLang="en-US" sz="1000" dirty="0"/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4887416" y="3753544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30</a:t>
              </a:r>
              <a:endParaRPr lang="ja-JP" altLang="en-US" sz="1000" dirty="0"/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5463480" y="4905672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29</a:t>
              </a:r>
              <a:endParaRPr lang="ja-JP" altLang="en-US" sz="1000" dirty="0"/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5103440" y="5019491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28</a:t>
              </a:r>
              <a:endParaRPr lang="ja-JP" altLang="en-US" sz="1000" dirty="0"/>
            </a:p>
          </p:txBody>
        </p:sp>
        <p:sp>
          <p:nvSpPr>
            <p:cNvPr id="115" name="正方形/長方形 114"/>
            <p:cNvSpPr/>
            <p:nvPr/>
          </p:nvSpPr>
          <p:spPr>
            <a:xfrm>
              <a:off x="5607496" y="4689648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27</a:t>
              </a:r>
              <a:endParaRPr lang="ja-JP" altLang="en-US" sz="1000" dirty="0"/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4311352" y="4113584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33</a:t>
              </a:r>
              <a:endParaRPr lang="ja-JP" altLang="en-US" sz="1000" dirty="0"/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3807296" y="4227403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34</a:t>
              </a:r>
              <a:endParaRPr lang="ja-JP" altLang="en-US" sz="1000" dirty="0"/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4815408" y="4492674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31</a:t>
              </a:r>
              <a:endParaRPr lang="ja-JP" altLang="en-US" sz="1000" dirty="0"/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4643312" y="476165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32</a:t>
              </a:r>
              <a:endParaRPr lang="ja-JP" altLang="en-US" sz="1000" dirty="0"/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4527376" y="440161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35</a:t>
              </a:r>
              <a:endParaRPr lang="ja-JP" altLang="en-US" sz="1000" dirty="0"/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4239344" y="4545632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36</a:t>
              </a:r>
              <a:endParaRPr lang="ja-JP" altLang="en-US" sz="1000" dirty="0"/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3779216" y="4659451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40</a:t>
              </a:r>
              <a:endParaRPr lang="ja-JP" altLang="en-US" sz="1000" dirty="0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4023320" y="5049688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39</a:t>
              </a:r>
              <a:endParaRPr lang="ja-JP" altLang="en-US" sz="1000" dirty="0"/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4383360" y="4977680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38</a:t>
              </a:r>
              <a:endParaRPr lang="ja-JP" altLang="en-US" sz="1000" dirty="0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4283272" y="476165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37</a:t>
              </a:r>
              <a:endParaRPr lang="ja-JP" altLang="en-US" sz="1000" dirty="0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4815408" y="4617640"/>
              <a:ext cx="28725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dirty="0" smtClean="0">
                  <a:solidFill>
                    <a:srgbClr val="FF0000"/>
                  </a:solidFill>
                  <a:latin typeface="Calibri" pitchFamily="34" charset="0"/>
                </a:rPr>
                <a:t>●</a:t>
              </a:r>
              <a:endParaRPr lang="ja-JP" altLang="en-US" sz="8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3519264" y="4329608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43</a:t>
              </a:r>
              <a:endParaRPr lang="ja-JP" altLang="en-US" sz="1000" dirty="0"/>
            </a:p>
          </p:txBody>
        </p:sp>
        <p:sp>
          <p:nvSpPr>
            <p:cNvPr id="128" name="正方形/長方形 127"/>
            <p:cNvSpPr/>
            <p:nvPr/>
          </p:nvSpPr>
          <p:spPr>
            <a:xfrm>
              <a:off x="3519264" y="5049688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44</a:t>
              </a:r>
              <a:endParaRPr lang="ja-JP" altLang="en-US" sz="1000" dirty="0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3951312" y="476165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41</a:t>
              </a:r>
              <a:endParaRPr lang="ja-JP" altLang="en-US" sz="1000" dirty="0"/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3663280" y="5049688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42</a:t>
              </a:r>
              <a:endParaRPr lang="ja-JP" altLang="en-US" sz="1000" dirty="0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3447256" y="476165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45</a:t>
              </a:r>
              <a:endParaRPr lang="ja-JP" altLang="en-US" sz="1000" dirty="0"/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3519264" y="4689648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46</a:t>
              </a:r>
              <a:endParaRPr lang="ja-JP" altLang="en-US" sz="1000" dirty="0"/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3447256" y="4977680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47</a:t>
              </a:r>
              <a:endParaRPr lang="ja-JP" altLang="en-US" sz="1000" dirty="0"/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3807296" y="512169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48</a:t>
              </a:r>
              <a:endParaRPr lang="ja-JP" altLang="en-US" sz="1000" dirty="0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3591272" y="5235515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49</a:t>
              </a:r>
              <a:endParaRPr lang="ja-JP" altLang="en-US" sz="1000" dirty="0"/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3519264" y="548173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50</a:t>
              </a:r>
              <a:endParaRPr lang="ja-JP" altLang="en-US" sz="1000" dirty="0"/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2511152" y="4977680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53</a:t>
              </a:r>
              <a:endParaRPr lang="ja-JP" altLang="en-US" sz="1000" dirty="0"/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3203152" y="5235515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54</a:t>
              </a:r>
              <a:endParaRPr lang="ja-JP" altLang="en-US" sz="1000" dirty="0"/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2511152" y="4617640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51</a:t>
              </a:r>
              <a:endParaRPr lang="ja-JP" altLang="en-US" sz="1000" dirty="0"/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2943200" y="4905672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52</a:t>
              </a:r>
              <a:endParaRPr lang="ja-JP" altLang="en-US" sz="1000" dirty="0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2699096" y="5451539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55</a:t>
              </a:r>
              <a:endParaRPr lang="ja-JP" altLang="en-US" sz="1000" dirty="0"/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2583160" y="548173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56</a:t>
              </a:r>
              <a:endParaRPr lang="ja-JP" altLang="en-US" sz="1000" dirty="0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2799184" y="5193704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57</a:t>
              </a:r>
              <a:endParaRPr lang="ja-JP" altLang="en-US" sz="1000" dirty="0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2943200" y="5595555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58</a:t>
              </a:r>
              <a:endParaRPr lang="ja-JP" altLang="en-US" sz="1000" dirty="0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2511152" y="5841776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59</a:t>
              </a:r>
              <a:endParaRPr lang="ja-JP" altLang="en-US" sz="1000" dirty="0"/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1791072" y="5235515"/>
              <a:ext cx="31611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60</a:t>
              </a:r>
              <a:endParaRPr lang="ja-JP" altLang="en-US" sz="1000" dirty="0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5607496" y="3609528"/>
              <a:ext cx="250390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000" dirty="0" smtClean="0"/>
                <a:t>5</a:t>
              </a:r>
              <a:endParaRPr lang="ja-JP" altLang="en-US" sz="1000" dirty="0"/>
            </a:p>
          </p:txBody>
        </p:sp>
        <p:cxnSp>
          <p:nvCxnSpPr>
            <p:cNvPr id="148" name="直線コネクタ 147"/>
            <p:cNvCxnSpPr/>
            <p:nvPr/>
          </p:nvCxnSpPr>
          <p:spPr>
            <a:xfrm>
              <a:off x="5405512" y="4884766"/>
              <a:ext cx="129976" cy="929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/>
            <p:nvPr/>
          </p:nvCxnSpPr>
          <p:spPr>
            <a:xfrm flipH="1">
              <a:off x="5045472" y="4808913"/>
              <a:ext cx="120824" cy="3556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>
              <a:off x="5381134" y="4833664"/>
              <a:ext cx="273992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/>
            <p:nvPr/>
          </p:nvCxnSpPr>
          <p:spPr>
            <a:xfrm>
              <a:off x="5391472" y="4733078"/>
              <a:ext cx="273992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2" name="タイトル 1"/>
          <p:cNvSpPr txBox="1">
            <a:spLocks/>
          </p:cNvSpPr>
          <p:nvPr/>
        </p:nvSpPr>
        <p:spPr>
          <a:xfrm>
            <a:off x="122254" y="63387"/>
            <a:ext cx="8229600" cy="793915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2800" b="1" kern="1200" cap="all">
                <a:solidFill>
                  <a:srgbClr val="509E2F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altLang="ja-JP" dirty="0" smtClean="0"/>
              <a:t>Background Information</a:t>
            </a:r>
            <a:endParaRPr lang="ja-JP" altLang="en-US" dirty="0"/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162842" y="586163"/>
            <a:ext cx="59531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dirty="0" smtClean="0"/>
              <a:t>&gt;280 datasets from	&gt;80 organization (museums, university, and national institutions), provided to GBIF through two IPT servers.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400" dirty="0" smtClean="0"/>
              <a:t>Mostly specimen information of plants &amp; animals.</a:t>
            </a:r>
          </a:p>
        </p:txBody>
      </p:sp>
    </p:spTree>
    <p:extLst>
      <p:ext uri="{BB962C8B-B14F-4D97-AF65-F5344CB8AC3E}">
        <p14:creationId xmlns:p14="http://schemas.microsoft.com/office/powerpoint/2010/main" val="4038772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What was the stating </a:t>
            </a:r>
            <a:r>
              <a:rPr lang="en-US" altLang="ja-JP" dirty="0" smtClean="0"/>
              <a:t>position </a:t>
            </a:r>
            <a:r>
              <a:rPr lang="en-US" altLang="ja-JP" dirty="0"/>
              <a:t>regarding your publishers?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90341" y="505026"/>
            <a:ext cx="310296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700" b="1" dirty="0">
                <a:solidFill>
                  <a:srgbClr val="FF0000"/>
                </a:solidFill>
              </a:rPr>
              <a:t>0</a:t>
            </a:r>
            <a:endParaRPr kumimoji="1" lang="ja-JP" altLang="en-US" sz="28700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880" y="1479246"/>
            <a:ext cx="8686800" cy="2862322"/>
          </a:xfrm>
          <a:prstGeom prst="rect">
            <a:avLst/>
          </a:prstGeom>
          <a:solidFill>
            <a:srgbClr val="FFFFFF">
              <a:alpha val="54118"/>
            </a:srgb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3600" dirty="0" smtClean="0"/>
              <a:t>(Almost) Nobody knew “CC licensing”.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3600" dirty="0" smtClean="0"/>
              <a:t>Few people were sensitive about “license” matter of the data.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3600" dirty="0" smtClean="0"/>
              <a:t>Very few written materials in </a:t>
            </a:r>
            <a:r>
              <a:rPr kumimoji="1" lang="en-US" altLang="ja-JP" sz="3600" dirty="0"/>
              <a:t>Japanese </a:t>
            </a:r>
            <a:r>
              <a:rPr kumimoji="1" lang="en-US" altLang="ja-JP" sz="3600" dirty="0" smtClean="0"/>
              <a:t>to learn CC licensing.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18518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3987" y="97656"/>
            <a:ext cx="8875062" cy="2333652"/>
          </a:xfrm>
        </p:spPr>
        <p:txBody>
          <a:bodyPr>
            <a:normAutofit/>
          </a:bodyPr>
          <a:lstStyle/>
          <a:p>
            <a:r>
              <a:rPr lang="en-US" altLang="ja-JP" dirty="0"/>
              <a:t>What was your approach to </a:t>
            </a:r>
            <a:r>
              <a:rPr lang="en-US" altLang="ja-JP" dirty="0" smtClean="0"/>
              <a:t>consulting </a:t>
            </a:r>
            <a:r>
              <a:rPr lang="en-US" altLang="ja-JP" dirty="0"/>
              <a:t>Japanese publishers on acceptance of </a:t>
            </a:r>
            <a:r>
              <a:rPr lang="en-US" altLang="ja-JP" dirty="0" smtClean="0"/>
              <a:t>standard CC licenses</a:t>
            </a:r>
            <a:r>
              <a:rPr lang="en-US" altLang="ja-JP" dirty="0"/>
              <a:t>?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8899" y="1385463"/>
            <a:ext cx="860523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1) Study (CC) licensing by ourselves.</a:t>
            </a:r>
          </a:p>
          <a:p>
            <a:r>
              <a:rPr kumimoji="1" lang="en-US" altLang="ja-JP" sz="3200" dirty="0" smtClean="0"/>
              <a:t>2) Produce materials for learning/promotion.</a:t>
            </a:r>
          </a:p>
          <a:p>
            <a:pPr marL="900113" indent="-900113">
              <a:tabLst>
                <a:tab pos="449263" algn="l"/>
              </a:tabLst>
            </a:pPr>
            <a:r>
              <a:rPr kumimoji="1" lang="en-US" altLang="ja-JP" sz="2800" dirty="0"/>
              <a:t>	</a:t>
            </a:r>
            <a:r>
              <a:rPr kumimoji="1" lang="en-US" altLang="ja-JP" sz="2800" dirty="0" smtClean="0"/>
              <a:t>a. 3 pages of </a:t>
            </a:r>
            <a:r>
              <a:rPr kumimoji="1" lang="en-US" altLang="ja-JP" sz="2800" dirty="0" err="1" smtClean="0"/>
              <a:t>concise</a:t>
            </a:r>
            <a:r>
              <a:rPr kumimoji="1" lang="en-US" altLang="ja-JP" sz="2800" dirty="0" smtClean="0"/>
              <a:t> text to explain the background and CC-licenses.</a:t>
            </a:r>
          </a:p>
          <a:p>
            <a:pPr marL="900113" indent="-900113">
              <a:tabLst>
                <a:tab pos="449263" algn="l"/>
              </a:tabLst>
            </a:pPr>
            <a:r>
              <a:rPr kumimoji="1" lang="en-US" altLang="ja-JP" sz="2800" dirty="0"/>
              <a:t>	</a:t>
            </a:r>
            <a:r>
              <a:rPr kumimoji="1" lang="en-US" altLang="ja-JP" sz="2800" dirty="0" smtClean="0"/>
              <a:t>b. Translation of the materials provided from GBIF.</a:t>
            </a:r>
          </a:p>
          <a:p>
            <a:pPr marL="900113" indent="-900113">
              <a:tabLst>
                <a:tab pos="449263" algn="l"/>
              </a:tabLst>
            </a:pPr>
            <a:r>
              <a:rPr kumimoji="1" lang="en-US" altLang="ja-JP" sz="2800" dirty="0"/>
              <a:t>	</a:t>
            </a:r>
            <a:r>
              <a:rPr kumimoji="1" lang="en-US" altLang="ja-JP" sz="2800" dirty="0" smtClean="0"/>
              <a:t>c. Slides for explanations.</a:t>
            </a:r>
          </a:p>
          <a:p>
            <a:r>
              <a:rPr kumimoji="1" lang="en-US" altLang="ja-JP" sz="3200" dirty="0" smtClean="0"/>
              <a:t>3) Distribute the materials to the data publishers.</a:t>
            </a:r>
          </a:p>
          <a:p>
            <a:r>
              <a:rPr kumimoji="1" lang="en-US" altLang="ja-JP" sz="3200" dirty="0" smtClean="0"/>
              <a:t>4) Provide seminars, learning opportunities.</a:t>
            </a:r>
          </a:p>
          <a:p>
            <a:r>
              <a:rPr kumimoji="1" lang="en-US" altLang="ja-JP" sz="3200" dirty="0" smtClean="0"/>
              <a:t>5) Persuade individually.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90969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What were some of the doubts expressed by publishers, and how did you </a:t>
            </a:r>
            <a:r>
              <a:rPr lang="en-US" altLang="ja-JP" dirty="0" smtClean="0"/>
              <a:t>attempt to overcome them</a:t>
            </a:r>
            <a:r>
              <a:rPr lang="en-US" altLang="ja-JP" dirty="0"/>
              <a:t>?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8079" y="1911488"/>
            <a:ext cx="8447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>
              <a:buFont typeface="Arial" panose="020B0604020202020204" pitchFamily="34" charset="0"/>
              <a:buChar char="•"/>
            </a:pPr>
            <a:r>
              <a:rPr kumimoji="1" lang="en-US" altLang="ja-JP" sz="3600" dirty="0" smtClean="0"/>
              <a:t>In most cases, responses were positive and straightforward (CC-BY, even CC0).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kumimoji="1" lang="en-US" altLang="ja-JP" sz="3600" dirty="0" smtClean="0"/>
              <a:t>Vague senses of unease to </a:t>
            </a:r>
            <a:r>
              <a:rPr kumimoji="1" lang="en-US" altLang="ja-JP" sz="3600" dirty="0" err="1" smtClean="0"/>
              <a:t>declare</a:t>
            </a:r>
            <a:r>
              <a:rPr kumimoji="1" lang="en-US" altLang="ja-JP" sz="3600" dirty="0" smtClean="0"/>
              <a:t> “free”</a:t>
            </a:r>
          </a:p>
          <a:p>
            <a:pPr marL="354013" indent="-354013"/>
            <a:r>
              <a:rPr kumimoji="1" lang="en-US" altLang="ja-JP" sz="3600" dirty="0"/>
              <a:t>	</a:t>
            </a:r>
            <a:r>
              <a:rPr kumimoji="1" lang="en-US" altLang="ja-JP" sz="3600" dirty="0" smtClean="0"/>
              <a:t>(probably over reaction to </a:t>
            </a:r>
            <a:r>
              <a:rPr kumimoji="1" lang="en-US" altLang="ja-JP" sz="3600" b="1" dirty="0" smtClean="0">
                <a:solidFill>
                  <a:srgbClr val="FF0000"/>
                </a:solidFill>
              </a:rPr>
              <a:t>commercial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3600" dirty="0" smtClean="0"/>
              <a:t>use) (CC-BY-NC).</a:t>
            </a: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kumimoji="1" lang="en-US" altLang="ja-JP" sz="3600" dirty="0" smtClean="0"/>
              <a:t>Individual persuasion worked.</a:t>
            </a:r>
            <a:endParaRPr kumimoji="1" lang="ja-JP" alt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099523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What was the outcome in terms of the </a:t>
            </a:r>
            <a:r>
              <a:rPr lang="en-US" altLang="ja-JP" dirty="0" smtClean="0"/>
              <a:t>number/proportion </a:t>
            </a:r>
            <a:r>
              <a:rPr lang="en-US" altLang="ja-JP" dirty="0"/>
              <a:t>that agreed to </a:t>
            </a:r>
            <a:r>
              <a:rPr lang="en-US" altLang="ja-JP" dirty="0" smtClean="0"/>
              <a:t>GBIF-compliant </a:t>
            </a:r>
            <a:r>
              <a:rPr lang="en-US" altLang="ja-JP" dirty="0" err="1" smtClean="0"/>
              <a:t>licences</a:t>
            </a:r>
            <a:r>
              <a:rPr lang="en-US" altLang="ja-JP" dirty="0"/>
              <a:t>?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51425" y="1548206"/>
            <a:ext cx="553674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321050" algn="dec"/>
              </a:tabLst>
            </a:pPr>
            <a:r>
              <a:rPr kumimoji="1" lang="en-US" altLang="ja-JP" sz="3200" b="1" dirty="0" smtClean="0"/>
              <a:t>CC0	3	</a:t>
            </a:r>
          </a:p>
          <a:p>
            <a:pPr>
              <a:tabLst>
                <a:tab pos="3321050" algn="dec"/>
              </a:tabLst>
            </a:pPr>
            <a:r>
              <a:rPr kumimoji="1" lang="en-US" altLang="ja-JP" sz="3200" b="1" dirty="0" smtClean="0"/>
              <a:t>CC BY	217</a:t>
            </a:r>
          </a:p>
          <a:p>
            <a:pPr>
              <a:tabLst>
                <a:tab pos="3321050" algn="dec"/>
              </a:tabLst>
            </a:pPr>
            <a:r>
              <a:rPr kumimoji="1" lang="en-US" altLang="ja-JP" sz="3200" b="1" dirty="0" smtClean="0"/>
              <a:t>CC BY-NC	44</a:t>
            </a:r>
          </a:p>
          <a:p>
            <a:pPr>
              <a:tabLst>
                <a:tab pos="3321050" algn="dec"/>
              </a:tabLst>
            </a:pPr>
            <a:r>
              <a:rPr kumimoji="1" lang="en-US" altLang="ja-JP" sz="3200" b="1" dirty="0" smtClean="0"/>
              <a:t>Suspended	11</a:t>
            </a:r>
          </a:p>
          <a:p>
            <a:pPr>
              <a:tabLst>
                <a:tab pos="3321050" algn="dec"/>
              </a:tabLst>
            </a:pPr>
            <a:r>
              <a:rPr kumimoji="1" lang="en-US" altLang="ja-JP" sz="3200" b="1" dirty="0" smtClean="0"/>
              <a:t>Withdrawn	7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15010" y="3874797"/>
            <a:ext cx="78717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0" algn="dec"/>
              </a:tabLst>
            </a:pPr>
            <a:r>
              <a:rPr kumimoji="1" lang="en-US" altLang="ja-JP" sz="3200" dirty="0" smtClean="0"/>
              <a:t>Continuous persuasion for “suspended”.</a:t>
            </a:r>
            <a:endParaRPr kumimoji="1" lang="en-US" altLang="ja-JP" sz="3200" dirty="0"/>
          </a:p>
        </p:txBody>
      </p:sp>
      <p:sp>
        <p:nvSpPr>
          <p:cNvPr id="8" name="正方形/長方形 7"/>
          <p:cNvSpPr/>
          <p:nvPr/>
        </p:nvSpPr>
        <p:spPr>
          <a:xfrm>
            <a:off x="83591" y="4378931"/>
            <a:ext cx="87766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0" algn="dec"/>
              </a:tabLst>
            </a:pPr>
            <a:r>
              <a:rPr kumimoji="1" lang="en-US" altLang="ja-JP" sz="3200" u="sng" dirty="0" smtClean="0">
                <a:solidFill>
                  <a:srgbClr val="FF0000"/>
                </a:solidFill>
              </a:rPr>
              <a:t>Lessons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:</a:t>
            </a:r>
          </a:p>
          <a:p>
            <a:pPr marL="273050">
              <a:tabLst>
                <a:tab pos="4572000" algn="dec"/>
              </a:tabLst>
            </a:pPr>
            <a:r>
              <a:rPr kumimoji="1" lang="en-US" altLang="ja-JP" sz="3200" dirty="0" smtClean="0"/>
              <a:t>1) Explanation for the concept of “licensing”</a:t>
            </a:r>
          </a:p>
          <a:p>
            <a:pPr marL="273050">
              <a:tabLst>
                <a:tab pos="4572000" algn="dec"/>
              </a:tabLst>
            </a:pPr>
            <a:r>
              <a:rPr kumimoji="1" lang="en-US" altLang="ja-JP" sz="3200" dirty="0" smtClean="0"/>
              <a:t>2) Intention for the licensing</a:t>
            </a:r>
          </a:p>
          <a:p>
            <a:pPr marL="273050">
              <a:tabLst>
                <a:tab pos="4572000" algn="dec"/>
              </a:tabLst>
            </a:pPr>
            <a:r>
              <a:rPr kumimoji="1" lang="en-US" altLang="ja-JP" sz="3200" dirty="0" smtClean="0"/>
              <a:t>    should </a:t>
            </a:r>
            <a:r>
              <a:rPr kumimoji="1" lang="en-US" altLang="ja-JP" sz="3200" dirty="0"/>
              <a:t>be provided at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2234643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GBIF_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GBIF-PPT_2015[1]</Template>
  <TotalTime>79</TotalTime>
  <Words>350</Words>
  <Application>Microsoft Macintosh PowerPoint</Application>
  <PresentationFormat>On-screen Show (4:3)</PresentationFormat>
  <Paragraphs>179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GBIF_v2</vt:lpstr>
      <vt:lpstr>Obtaining CC licenses from data publishers in Japan</vt:lpstr>
      <vt:lpstr>PowerPoint Presentation</vt:lpstr>
      <vt:lpstr>What was the stating position regarding your publishers?</vt:lpstr>
      <vt:lpstr>What was your approach to consulting Japanese publishers on acceptance of standard CC licenses?</vt:lpstr>
      <vt:lpstr>What were some of the doubts expressed by publishers, and how did you attempt to overcome them?</vt:lpstr>
      <vt:lpstr>What was the outcome in terms of the number/proportion that agreed to GBIF-compliant licences?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subject/>
  <dc:creator>細矢剛</dc:creator>
  <cp:keywords/>
  <dc:description/>
  <cp:lastModifiedBy>Kyle Copas</cp:lastModifiedBy>
  <cp:revision>18</cp:revision>
  <dcterms:created xsi:type="dcterms:W3CDTF">2016-10-22T01:23:25Z</dcterms:created>
  <dcterms:modified xsi:type="dcterms:W3CDTF">2016-10-26T10:37:38Z</dcterms:modified>
  <cp:category/>
</cp:coreProperties>
</file>