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66" r:id="rId3"/>
    <p:sldId id="271" r:id="rId4"/>
    <p:sldId id="272" r:id="rId5"/>
    <p:sldId id="274" r:id="rId6"/>
    <p:sldId id="273" r:id="rId7"/>
    <p:sldId id="275" r:id="rId8"/>
    <p:sldId id="276" r:id="rId9"/>
    <p:sldId id="269" r:id="rId10"/>
    <p:sldId id="277" r:id="rId11"/>
    <p:sldId id="268" r:id="rId12"/>
    <p:sldId id="270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E2F"/>
    <a:srgbClr val="328127"/>
    <a:srgbClr val="3E9034"/>
    <a:srgbClr val="285519"/>
    <a:srgbClr val="3FE905"/>
    <a:srgbClr val="36AD47"/>
    <a:srgbClr val="FDB002"/>
    <a:srgbClr val="7E785F"/>
    <a:srgbClr val="3A3533"/>
    <a:srgbClr val="6EB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6" autoAdjust="0"/>
    <p:restoredTop sz="98113" autoAdjust="0"/>
  </p:normalViewPr>
  <p:slideViewPr>
    <p:cSldViewPr snapToGrid="0" snapToObjects="1">
      <p:cViewPr>
        <p:scale>
          <a:sx n="121" d="100"/>
          <a:sy n="121" d="100"/>
        </p:scale>
        <p:origin x="-624" y="-80"/>
      </p:cViewPr>
      <p:guideLst>
        <p:guide orient="horz" pos="728"/>
        <p:guide pos="3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BIF\@Projects\Licences%20-%20Occurrence%20Datasets\2016_Post-ImplementationFollow-Up_2016024ff\StatsGraphicsOct2016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 </a:t>
            </a:r>
            <a:r>
              <a:rPr lang="en-US" baseline="0" dirty="0"/>
              <a:t>O</a:t>
            </a:r>
            <a:r>
              <a:rPr lang="en-US" baseline="0" dirty="0" smtClean="0"/>
              <a:t>ccurrence datasets</a:t>
            </a:r>
            <a:endParaRPr lang="en-US" dirty="0"/>
          </a:p>
        </c:rich>
      </c:tx>
      <c:layout>
        <c:manualLayout>
          <c:xMode val="edge"/>
          <c:yMode val="edge"/>
          <c:x val="0.0401986214049291"/>
          <c:y val="0.051720481652888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6161803304"/>
          <c:y val="0.188686971931985"/>
          <c:w val="0.434509803921569"/>
          <c:h val="0.71628273713096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0319739863929121"/>
                  <c:y val="0.1601728284492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532052641009713"/>
                  <c:y val="-0.20717825632367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82%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760175156915156"/>
                  <c:y val="0.1396061717027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'new Licenses, dataset level'!$Q$5:$Q$7</c:f>
              <c:strCache>
                <c:ptCount val="3"/>
                <c:pt idx="0">
                  <c:v>CC0</c:v>
                </c:pt>
                <c:pt idx="1">
                  <c:v>CC BY</c:v>
                </c:pt>
                <c:pt idx="2">
                  <c:v>CC BY-NC</c:v>
                </c:pt>
              </c:strCache>
            </c:strRef>
          </c:cat>
          <c:val>
            <c:numRef>
              <c:f>'new Licenses, dataset level'!$R$5:$R$7</c:f>
              <c:numCache>
                <c:formatCode>#,##0</c:formatCode>
                <c:ptCount val="3"/>
                <c:pt idx="0">
                  <c:v>795.0</c:v>
                </c:pt>
                <c:pt idx="1">
                  <c:v>10476.0</c:v>
                </c:pt>
                <c:pt idx="2">
                  <c:v>1448.0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0.23209</cdr:x>
      <cdr:y>0.57324</cdr:y>
    </cdr:from>
    <cdr:to>
      <cdr:x>0.42966</cdr:x>
      <cdr:y>0.68265</cdr:y>
    </cdr:to>
    <cdr:pic>
      <cdr:nvPicPr>
        <cdr:cNvPr id="2" name="Picture 1" descr="cc by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42900" y="2251739"/>
          <a:ext cx="1228344" cy="42976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0.07678</cdr:x>
      <cdr:y>0.16975</cdr:y>
    </cdr:from>
    <cdr:to>
      <cdr:x>0.27435</cdr:x>
      <cdr:y>0.27916</cdr:y>
    </cdr:to>
    <cdr:pic>
      <cdr:nvPicPr>
        <cdr:cNvPr id="3" name="Picture 2" descr="by-nc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77335" y="666803"/>
          <a:ext cx="1228344" cy="42976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0.3574</cdr:x>
      <cdr:y>0.13658</cdr:y>
    </cdr:from>
    <cdr:to>
      <cdr:x>0.53737</cdr:x>
      <cdr:y>0.23695</cdr:y>
    </cdr:to>
    <cdr:pic>
      <cdr:nvPicPr>
        <cdr:cNvPr id="4" name="Picture 3" descr="cc-zero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21948" y="536475"/>
          <a:ext cx="1118928" cy="39426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5D357-652C-AB41-8F95-13024464AB70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F35C4-CC97-7840-A522-E4995AD0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6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5C11-D0F1-1F46-B28E-9084657905D0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29C-91F7-CD43-B485-EB526DB26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Nodes who</a:t>
            </a:r>
            <a:r>
              <a:rPr lang="de-DE" baseline="0" dirty="0" smtClean="0"/>
              <a:t> lead their own consultation (only country nodes were approached):</a:t>
            </a:r>
          </a:p>
          <a:p>
            <a:r>
              <a:rPr lang="de-DE" baseline="0" dirty="0" smtClean="0"/>
              <a:t>Argentina, Australia, Belgium (and DRC), Brazil, Canada, Colombia, Denmark, France, Germany, Iceland, Ireland, Israel, Japan, Luxembourg, Netherlands, Norway, Poland, Portugal, South Africa, Spain, Sweden, Switzerland, US (and VertNet)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4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24 country nodes agreed to handle the consultation with</a:t>
            </a:r>
            <a:r>
              <a:rPr lang="de-DE" baseline="0" dirty="0" smtClean="0"/>
              <a:t> their publishers themselves. All other publishers, including all endorsed by non-country participants, were contacted directly by GBIFS</a:t>
            </a:r>
          </a:p>
          <a:p>
            <a:r>
              <a:rPr lang="de-DE" baseline="0" dirty="0" smtClean="0"/>
              <a:t>Timeline: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Nov 2015: provided country nodes with relevant materials (overview of relevant publishers, datasets and licenses, drafts proposed for communication). Other publishers contacted directly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Response deadline (Jan 31, 2016) was extended to end of Feb 2016. In March 2016, some responses are still outstanding, but the majority of datasets (about 98%, accounting for &gt;95% of occurrence records) can be assigned one of the three available licenses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Some more responses still expected, as we are aware that some nodes are still in communication with their publishers. However, this should not hold the implementation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7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r"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Location / date / 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4400" b="1" i="0" cap="none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kern="1000" cap="none" spc="-5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586" b="23848"/>
          <a:stretch/>
        </p:blipFill>
        <p:spPr>
          <a:xfrm>
            <a:off x="0" y="1706879"/>
            <a:ext cx="9144000" cy="2936241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6" y="80208"/>
            <a:ext cx="379336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02720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473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0410"/>
            <a:ext cx="4040188" cy="4506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87473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20410"/>
            <a:ext cx="4041775" cy="45065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3858"/>
            <a:ext cx="6400800" cy="16066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Roboto Condensed Light"/>
                <a:ea typeface="+mn-ea"/>
                <a:cs typeface="Roboto Condensed Ligh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2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Roboto Condensed Light"/>
                <a:ea typeface="+mn-ea"/>
                <a:cs typeface="Roboto Condensed Ligh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9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programme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1"/>
            <a:ext cx="4038600" cy="444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1"/>
            <a:ext cx="4038600" cy="444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9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1130300" y="927100"/>
            <a:ext cx="7556500" cy="749300"/>
          </a:xfrm>
          <a:solidFill>
            <a:srgbClr val="E0FFFF"/>
          </a:solidFill>
        </p:spPr>
        <p:txBody>
          <a:bodyPr/>
          <a:lstStyle>
            <a:lvl1pPr>
              <a:defRPr sz="1800" b="0" i="1">
                <a:solidFill>
                  <a:srgbClr val="1086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Subhed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18952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309688"/>
            <a:ext cx="3765248" cy="466462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noFill/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29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8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40598" y="860425"/>
            <a:ext cx="2628040" cy="2079625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45359" y="860425"/>
            <a:ext cx="2628040" cy="2079625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42959" y="860425"/>
            <a:ext cx="2628040" cy="2079625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DOI or URL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3875845"/>
            <a:ext cx="3960955" cy="2255434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dirty="0" smtClean="0"/>
              <a:t>Highlighting</a:t>
            </a:r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017425" y="274641"/>
            <a:ext cx="1669375" cy="163035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Logo / journal cover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86300" y="1981200"/>
            <a:ext cx="4000500" cy="4149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536433" y="1981200"/>
            <a:ext cx="3960955" cy="1893888"/>
          </a:xfrm>
        </p:spPr>
        <p:txBody>
          <a:bodyPr/>
          <a:lstStyle/>
          <a:p>
            <a:r>
              <a:rPr lang="en-US" dirty="0" smtClean="0"/>
              <a:t>Species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3" y="274641"/>
            <a:ext cx="6480992" cy="163035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3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Title/Author clipping or citation</a:t>
            </a:r>
          </a:p>
        </p:txBody>
      </p:sp>
    </p:spTree>
    <p:extLst>
      <p:ext uri="{BB962C8B-B14F-4D97-AF65-F5344CB8AC3E}">
        <p14:creationId xmlns:p14="http://schemas.microsoft.com/office/powerpoint/2010/main" val="59196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860425"/>
            <a:ext cx="2628000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7" y="860425"/>
            <a:ext cx="5430401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2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80" r:id="rId3"/>
    <p:sldLayoutId id="2147483668" r:id="rId4"/>
    <p:sldLayoutId id="2147483667" r:id="rId5"/>
    <p:sldLayoutId id="2147483652" r:id="rId6"/>
    <p:sldLayoutId id="2147483677" r:id="rId7"/>
    <p:sldLayoutId id="2147483679" r:id="rId8"/>
    <p:sldLayoutId id="2147483678" r:id="rId9"/>
    <p:sldLayoutId id="2147483653" r:id="rId10"/>
    <p:sldLayoutId id="2147483654" r:id="rId11"/>
    <p:sldLayoutId id="2147483655" r:id="rId12"/>
    <p:sldLayoutId id="2147483649" r:id="rId13"/>
    <p:sldLayoutId id="2147483682" r:id="rId14"/>
    <p:sldLayoutId id="2147483683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328127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bif.org/resource/82873,http://www.gbif.org/resource/828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doi.wiley.com/10.1111/jbi.12805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GB23 Public symposium, </a:t>
            </a:r>
            <a:r>
              <a:rPr lang="en-GB" dirty="0" err="1" smtClean="0"/>
              <a:t>brasÍlia</a:t>
            </a:r>
            <a:r>
              <a:rPr lang="en-GB" dirty="0" smtClean="0"/>
              <a:t>, 26 </a:t>
            </a:r>
            <a:r>
              <a:rPr lang="en-GB" dirty="0" err="1" smtClean="0"/>
              <a:t>october</a:t>
            </a:r>
            <a:r>
              <a:rPr lang="en-GB" dirty="0" smtClean="0"/>
              <a:t> 2016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GBIF.org</a:t>
            </a:r>
            <a:r>
              <a:rPr lang="en-GB" sz="3200" dirty="0" smtClean="0"/>
              <a:t> milestones for 2016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 Hirsch, Deputy Director, GBIF Secretariat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94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Gbif</a:t>
            </a:r>
            <a:r>
              <a:rPr lang="en-US" dirty="0" smtClean="0"/>
              <a:t> science review 2016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http://www.gbif.org/resource/</a:t>
            </a:r>
            <a:r>
              <a:rPr lang="en-US" dirty="0" smtClean="0">
                <a:hlinkClick r:id="rId2"/>
              </a:rPr>
              <a:t>82873 ,http</a:t>
            </a:r>
            <a:r>
              <a:rPr lang="en-US" dirty="0">
                <a:hlinkClick r:id="rId2"/>
              </a:rPr>
              <a:t>://www.gbif.org/resource/</a:t>
            </a:r>
            <a:r>
              <a:rPr lang="en-US" dirty="0" smtClean="0">
                <a:hlinkClick r:id="rId2"/>
              </a:rPr>
              <a:t>8287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6" name="Picture 5" descr="Screen Shot 2016-10-25 at 23.30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76" y="1113535"/>
            <a:ext cx="2089149" cy="3158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creen Shot 2016-10-25 at 23.30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297" y="1113535"/>
            <a:ext cx="5395703" cy="3273905"/>
          </a:xfrm>
          <a:prstGeom prst="rect">
            <a:avLst/>
          </a:prstGeom>
        </p:spPr>
      </p:pic>
      <p:pic>
        <p:nvPicPr>
          <p:cNvPr id="7" name="Picture 6" descr="Screen Shot 2016-10-25 at 23.33.3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262" y="2837972"/>
            <a:ext cx="2021466" cy="286801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0003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51" t="5431" r="9151" b="59777"/>
          <a:stretch/>
        </p:blipFill>
        <p:spPr>
          <a:xfrm>
            <a:off x="406544" y="1417916"/>
            <a:ext cx="8258578" cy="497690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FDB002"/>
                </a:solidFill>
                <a:latin typeface="Roboto Light"/>
                <a:cs typeface="Roboto Light"/>
              </a:rPr>
              <a:t>literature tracking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dirty="0"/>
              <a:t>Publications using GBIF-mediated data</a:t>
            </a:r>
          </a:p>
        </p:txBody>
      </p:sp>
    </p:spTree>
    <p:extLst>
      <p:ext uri="{BB962C8B-B14F-4D97-AF65-F5344CB8AC3E}">
        <p14:creationId xmlns:p14="http://schemas.microsoft.com/office/powerpoint/2010/main" val="228987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 practices … getting better!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http://doi.wiley.com/10.1111/jbi.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12805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10" descr="keppel-table1.pdf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61" r="-4561"/>
          <a:stretch>
            <a:fillRect/>
          </a:stretch>
        </p:blipFill>
        <p:spPr>
          <a:xfrm>
            <a:off x="5237163" y="1989138"/>
            <a:ext cx="3906837" cy="4418012"/>
          </a:xfrm>
        </p:spPr>
      </p:pic>
      <p:sp>
        <p:nvSpPr>
          <p:cNvPr id="6" name="Oval 5"/>
          <p:cNvSpPr/>
          <p:nvPr/>
        </p:nvSpPr>
        <p:spPr>
          <a:xfrm>
            <a:off x="5237162" y="5215785"/>
            <a:ext cx="3906837" cy="1060984"/>
          </a:xfrm>
          <a:prstGeom prst="ellipse">
            <a:avLst/>
          </a:prstGeom>
          <a:noFill/>
          <a:ln w="38100" cmpd="sng">
            <a:solidFill>
              <a:srgbClr val="D66F27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noFill/>
              <a:latin typeface="+mj-lt"/>
            </a:endParaRPr>
          </a:p>
        </p:txBody>
      </p:sp>
      <p:pic>
        <p:nvPicPr>
          <p:cNvPr id="9" name="Picture 8" descr="Screen Shot 2016-10-25 at 21.09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29" y="914007"/>
            <a:ext cx="5138996" cy="1458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5564" y="2949452"/>
            <a:ext cx="3421457" cy="313932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269875" lvl="2" indent="-188913">
              <a:buFont typeface="Wingdings" charset="2"/>
              <a:buChar char="§"/>
            </a:pPr>
            <a:r>
              <a:rPr lang="en-US" dirty="0"/>
              <a:t>Paper analyses all described orchid species on eight archipelagos east of New Ireland</a:t>
            </a:r>
          </a:p>
          <a:p>
            <a:pPr marL="269875" lvl="2" indent="-188913">
              <a:buFont typeface="Wingdings" charset="2"/>
              <a:buChar char="§"/>
            </a:pPr>
            <a:r>
              <a:rPr lang="en-US" dirty="0"/>
              <a:t>Which </a:t>
            </a:r>
            <a:r>
              <a:rPr lang="en-US" dirty="0" err="1"/>
              <a:t>biogeographical</a:t>
            </a:r>
            <a:r>
              <a:rPr lang="en-US" dirty="0"/>
              <a:t> variables predict orchid diversity and endemism?</a:t>
            </a:r>
          </a:p>
          <a:p>
            <a:pPr marL="269875" lvl="2" indent="-188913">
              <a:buFont typeface="Wingdings" charset="2"/>
              <a:buChar char="§"/>
            </a:pPr>
            <a:r>
              <a:rPr lang="en-US" dirty="0"/>
              <a:t>Can climatic and/or topographic variables reliably predict diversity?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4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 practices … getting better!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14070" y="4462745"/>
            <a:ext cx="3762592" cy="966518"/>
          </a:xfrm>
          <a:prstGeom prst="ellipse">
            <a:avLst/>
          </a:prstGeom>
          <a:noFill/>
          <a:ln w="38100" cmpd="sng">
            <a:solidFill>
              <a:srgbClr val="D66F27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noFill/>
              <a:latin typeface="+mj-lt"/>
            </a:endParaRPr>
          </a:p>
        </p:txBody>
      </p:sp>
      <p:pic>
        <p:nvPicPr>
          <p:cNvPr id="11" name="Picture 10" descr="Screen Shot 2016-10-26 at 00.0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54" y="1094841"/>
            <a:ext cx="7147276" cy="452370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042911" y="4946004"/>
            <a:ext cx="4554737" cy="1120840"/>
          </a:xfrm>
          <a:prstGeom prst="ellipse">
            <a:avLst/>
          </a:prstGeom>
          <a:noFill/>
          <a:ln w="38100" cmpd="sng">
            <a:solidFill>
              <a:srgbClr val="D66F27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038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 practices … getting better!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6-10-25 at 23.5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4726"/>
            <a:ext cx="6307131" cy="4065196"/>
          </a:xfrm>
          <a:prstGeom prst="rect">
            <a:avLst/>
          </a:prstGeom>
        </p:spPr>
      </p:pic>
      <p:pic>
        <p:nvPicPr>
          <p:cNvPr id="9" name="Picture 8" descr="Screen Shot 2016-10-25 at 23.59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702" y="1809196"/>
            <a:ext cx="6125955" cy="396109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6320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0" y="274637"/>
            <a:ext cx="8229600" cy="793915"/>
          </a:xfrm>
        </p:spPr>
        <p:txBody>
          <a:bodyPr/>
          <a:lstStyle/>
          <a:p>
            <a:r>
              <a:rPr lang="en-US" dirty="0" smtClean="0"/>
              <a:t>New datasets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doi</a:t>
            </a:r>
            <a:r>
              <a:rPr lang="pt-BR" dirty="0"/>
              <a:t>:10.15468/</a:t>
            </a:r>
            <a:r>
              <a:rPr lang="pt-BR" dirty="0" err="1" smtClean="0"/>
              <a:t>xabmiz</a:t>
            </a:r>
            <a:r>
              <a:rPr lang="pt-BR" dirty="0" smtClean="0"/>
              <a:t>. </a:t>
            </a:r>
            <a:r>
              <a:rPr lang="pt-BR" dirty="0" err="1" smtClean="0"/>
              <a:t>Photo</a:t>
            </a:r>
            <a:r>
              <a:rPr lang="pt-BR" dirty="0" smtClean="0"/>
              <a:t>: </a:t>
            </a:r>
            <a:r>
              <a:rPr lang="en-US" i="1" dirty="0" err="1"/>
              <a:t>Catocala</a:t>
            </a:r>
            <a:r>
              <a:rPr lang="en-US" i="1" dirty="0"/>
              <a:t> </a:t>
            </a:r>
            <a:r>
              <a:rPr lang="en-US" i="1" dirty="0" err="1" smtClean="0"/>
              <a:t>nupta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dirty="0" err="1"/>
              <a:t>M.Virtala</a:t>
            </a:r>
            <a:r>
              <a:rPr lang="en-US" dirty="0"/>
              <a:t>. CC0.</a:t>
            </a:r>
          </a:p>
          <a:p>
            <a:r>
              <a:rPr lang="pt-BR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6-10-25 at 21.17.1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0" y="1658688"/>
            <a:ext cx="2479179" cy="147749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9590" y="934338"/>
            <a:ext cx="613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49 sampling-event datasets including: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238300" y="1658688"/>
            <a:ext cx="4347008" cy="2123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Insects from light trap (1992–2009), rooftop Zoological Museum, </a:t>
            </a:r>
            <a:r>
              <a:rPr lang="en-US" dirty="0" smtClean="0"/>
              <a:t>Copenhagen</a:t>
            </a:r>
          </a:p>
          <a:p>
            <a:endParaRPr lang="en-US" dirty="0"/>
          </a:p>
          <a:p>
            <a:r>
              <a:rPr lang="en-US" sz="1400" dirty="0" smtClean="0"/>
              <a:t>Publisher: Natural History Museum of Denmark</a:t>
            </a:r>
          </a:p>
          <a:p>
            <a:endParaRPr lang="en-US" sz="1400" dirty="0"/>
          </a:p>
          <a:p>
            <a:r>
              <a:rPr lang="en-US" sz="1400" dirty="0" smtClean="0"/>
              <a:t>Data host: </a:t>
            </a:r>
            <a:r>
              <a:rPr lang="en-US" sz="1400" dirty="0" err="1" smtClean="0"/>
              <a:t>DanBIF</a:t>
            </a:r>
            <a:r>
              <a:rPr lang="en-US" sz="1400" dirty="0" smtClean="0"/>
              <a:t> IPT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9590" y="3978086"/>
            <a:ext cx="8289449" cy="203132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Light trap worked 4,500 night over 18 years collecting Lepidoptera and </a:t>
            </a:r>
            <a:r>
              <a:rPr lang="en-US" dirty="0" err="1" smtClean="0"/>
              <a:t>Coleoptera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&gt;37,000 records, 7 moth species new to Denmark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Analysis published in Journal of Animal Ecology, data deposited in Dryad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Republished through GBIF, among first uses of sampling-event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2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0" y="274637"/>
            <a:ext cx="8229600" cy="793915"/>
          </a:xfrm>
        </p:spPr>
        <p:txBody>
          <a:bodyPr/>
          <a:lstStyle/>
          <a:p>
            <a:r>
              <a:rPr lang="en-US" dirty="0" smtClean="0"/>
              <a:t>New datasets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9590" y="934338"/>
            <a:ext cx="613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49 sampling-event datasets including: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936840" y="1522129"/>
            <a:ext cx="434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9590" y="4219500"/>
            <a:ext cx="6133827" cy="203132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&gt; 63k occurrence records of alien vascular plants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Intensive survey along road system of Taiwan, </a:t>
            </a:r>
            <a:r>
              <a:rPr lang="en-US" dirty="0"/>
              <a:t>from 4,879 sampling plots, </a:t>
            </a:r>
            <a:r>
              <a:rPr lang="en-US" dirty="0" smtClean="0"/>
              <a:t>about 2km apart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May be used to estimate expansion of alien plants and  evaluate invasiveness</a:t>
            </a:r>
            <a:endParaRPr lang="en-US" dirty="0"/>
          </a:p>
        </p:txBody>
      </p:sp>
      <p:pic>
        <p:nvPicPr>
          <p:cNvPr id="9" name="Picture 8" descr="Screen Shot 2016-10-25 at 21.43.4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0" y="1522129"/>
            <a:ext cx="3402762" cy="2315618"/>
          </a:xfrm>
          <a:prstGeom prst="rect">
            <a:avLst/>
          </a:prstGeom>
        </p:spPr>
      </p:pic>
      <p:pic>
        <p:nvPicPr>
          <p:cNvPr id="8" name="Picture 7" descr="Screen Shot 2016-10-25 at 21.43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790" y="2782722"/>
            <a:ext cx="829374" cy="770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9286" y="1569659"/>
            <a:ext cx="4679904" cy="156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Alien plant presence dataset from the point-radius plot surveys in 2010-2015 in </a:t>
            </a:r>
            <a:r>
              <a:rPr lang="en-US" dirty="0" smtClean="0"/>
              <a:t>Taiwan</a:t>
            </a:r>
          </a:p>
          <a:p>
            <a:endParaRPr lang="en-US" dirty="0"/>
          </a:p>
          <a:p>
            <a:r>
              <a:rPr lang="en-US" sz="1400" dirty="0" smtClean="0"/>
              <a:t>Publisher: Taiwan Forestry Research Institute</a:t>
            </a:r>
          </a:p>
          <a:p>
            <a:endParaRPr lang="en-US" sz="1400" dirty="0"/>
          </a:p>
          <a:p>
            <a:r>
              <a:rPr lang="en-US" sz="1400" dirty="0" smtClean="0"/>
              <a:t>Data host: </a:t>
            </a:r>
            <a:r>
              <a:rPr lang="en-US" sz="1400" dirty="0" err="1" smtClean="0"/>
              <a:t>TaiBIF</a:t>
            </a:r>
            <a:r>
              <a:rPr lang="en-US" sz="1400" dirty="0" smtClean="0"/>
              <a:t> IPT</a:t>
            </a:r>
            <a:endParaRPr lang="en-US" sz="1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doi:10.15468/</a:t>
            </a:r>
            <a:r>
              <a:rPr lang="fr-FR" dirty="0" smtClean="0"/>
              <a:t>dnne4z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0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09" y="135076"/>
            <a:ext cx="8229600" cy="793915"/>
          </a:xfrm>
        </p:spPr>
        <p:txBody>
          <a:bodyPr/>
          <a:lstStyle/>
          <a:p>
            <a:r>
              <a:rPr lang="en-US" dirty="0" smtClean="0"/>
              <a:t>New datasets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doi:10.15468/</a:t>
            </a:r>
            <a:r>
              <a:rPr lang="fr-FR" dirty="0" smtClean="0"/>
              <a:t>8x5b7h, </a:t>
            </a:r>
            <a:r>
              <a:rPr lang="fi-FI" dirty="0"/>
              <a:t>doi:10.15468/iozuua </a:t>
            </a:r>
            <a:endParaRPr lang="en-US" dirty="0"/>
          </a:p>
          <a:p>
            <a:r>
              <a:rPr lang="fr-FR" dirty="0" smtClean="0"/>
              <a:t>  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87646" y="3713372"/>
            <a:ext cx="38563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Répertoire</a:t>
            </a:r>
            <a:r>
              <a:rPr lang="en-US" dirty="0"/>
              <a:t> des </a:t>
            </a:r>
            <a:r>
              <a:rPr lang="en-US" dirty="0" err="1"/>
              <a:t>Forêts</a:t>
            </a:r>
            <a:r>
              <a:rPr lang="en-US" dirty="0"/>
              <a:t> </a:t>
            </a:r>
            <a:r>
              <a:rPr lang="en-US" dirty="0" err="1"/>
              <a:t>sacrées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Départements</a:t>
            </a:r>
            <a:r>
              <a:rPr lang="en-US" dirty="0"/>
              <a:t> de </a:t>
            </a:r>
            <a:r>
              <a:rPr lang="en-US" dirty="0" err="1"/>
              <a:t>l’Ouémé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/>
              <a:t>du Plateau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1400" dirty="0" smtClean="0"/>
              <a:t>Publisher: GBIF Benin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Data </a:t>
            </a:r>
            <a:r>
              <a:rPr lang="en-US" sz="1400" dirty="0"/>
              <a:t>mobilized in the framework of BID National project BID-AF2015-0065-NAC and funded by EU</a:t>
            </a:r>
          </a:p>
        </p:txBody>
      </p:sp>
      <p:pic>
        <p:nvPicPr>
          <p:cNvPr id="10" name="Picture 9" descr="Screen Shot 2016-10-25 at 22.44.0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60" y="3713372"/>
            <a:ext cx="3750624" cy="2516167"/>
          </a:xfrm>
          <a:prstGeom prst="rect">
            <a:avLst/>
          </a:prstGeom>
        </p:spPr>
      </p:pic>
      <p:pic>
        <p:nvPicPr>
          <p:cNvPr id="11" name="Picture 10" descr="Screen Shot 2016-10-25 at 22.47.2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131" y="920562"/>
            <a:ext cx="4752235" cy="2321744"/>
          </a:xfrm>
          <a:prstGeom prst="rect">
            <a:avLst/>
          </a:prstGeom>
        </p:spPr>
      </p:pic>
      <p:pic>
        <p:nvPicPr>
          <p:cNvPr id="6" name="Picture 5" descr="Screen Shot 2016-10-25 at 22.25.09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332" y="2247288"/>
            <a:ext cx="897630" cy="6855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4469" y="920562"/>
            <a:ext cx="3255501" cy="1569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Southern African Bird Atlas Project 2: Full protocol </a:t>
            </a:r>
            <a:r>
              <a:rPr lang="en-US" dirty="0" smtClean="0"/>
              <a:t>records</a:t>
            </a:r>
          </a:p>
          <a:p>
            <a:endParaRPr lang="en-US" dirty="0"/>
          </a:p>
          <a:p>
            <a:r>
              <a:rPr lang="en-US" sz="1400" dirty="0" smtClean="0"/>
              <a:t>Publisher: Animal Demography Unit, </a:t>
            </a:r>
            <a:r>
              <a:rPr lang="en-US" sz="1400" dirty="0" err="1" smtClean="0"/>
              <a:t>Dept</a:t>
            </a:r>
            <a:r>
              <a:rPr lang="en-US" sz="1400" dirty="0" smtClean="0"/>
              <a:t> of Zoology, University of Cape Town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540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publishing countries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6-10-25 at 23.03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2" y="1347144"/>
            <a:ext cx="5700593" cy="2756897"/>
          </a:xfrm>
          <a:prstGeom prst="rect">
            <a:avLst/>
          </a:prstGeom>
        </p:spPr>
      </p:pic>
      <p:pic>
        <p:nvPicPr>
          <p:cNvPr id="6" name="Picture 5" descr="Screen Shot 2016-10-25 at 23.05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004" y="3449183"/>
            <a:ext cx="5870438" cy="274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5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publishing trend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ata publication to October 20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67" y="1154114"/>
            <a:ext cx="7403754" cy="537165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105970" y="1154114"/>
            <a:ext cx="934079" cy="69322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Standard </a:t>
            </a:r>
            <a:r>
              <a:rPr lang="de-DE" dirty="0" err="1" smtClean="0"/>
              <a:t>licence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89275" y="994255"/>
            <a:ext cx="8006714" cy="51707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50" b="1" dirty="0"/>
              <a:t>Analysis</a:t>
            </a:r>
            <a:r>
              <a:rPr lang="en-US" sz="1750" dirty="0"/>
              <a:t> of existing </a:t>
            </a:r>
            <a:r>
              <a:rPr lang="en-US" sz="1750" dirty="0" err="1" smtClean="0"/>
              <a:t>licences</a:t>
            </a:r>
            <a:r>
              <a:rPr lang="en-US" sz="1750" dirty="0" smtClean="0"/>
              <a:t> </a:t>
            </a:r>
            <a:r>
              <a:rPr lang="en-US" sz="1750" dirty="0"/>
              <a:t>for datasets in the network, based on the decision at GB21</a:t>
            </a:r>
          </a:p>
          <a:p>
            <a:endParaRPr lang="de-DE" sz="1750" b="1" dirty="0" smtClean="0"/>
          </a:p>
          <a:p>
            <a:r>
              <a:rPr lang="de-DE" sz="1750" b="1" dirty="0" smtClean="0"/>
              <a:t>GBIF </a:t>
            </a:r>
            <a:r>
              <a:rPr lang="de-DE" sz="1750" b="1" dirty="0"/>
              <a:t>Integrated Publishing Toolkit (IPT)  v.2.2 supports </a:t>
            </a:r>
            <a:r>
              <a:rPr lang="de-DE" sz="1750" dirty="0"/>
              <a:t>selection of one of three machine-readable options (CC0, CC BY, CC BY-NC</a:t>
            </a:r>
            <a:r>
              <a:rPr lang="de-DE" sz="1750" dirty="0" smtClean="0"/>
              <a:t>)</a:t>
            </a:r>
          </a:p>
          <a:p>
            <a:endParaRPr lang="de-DE" sz="1750" dirty="0" smtClean="0"/>
          </a:p>
          <a:p>
            <a:r>
              <a:rPr lang="de-DE" sz="1750" b="1" dirty="0" smtClean="0"/>
              <a:t>Targeted communication </a:t>
            </a:r>
            <a:r>
              <a:rPr lang="de-DE" sz="1750" dirty="0" smtClean="0"/>
              <a:t>with publishers to </a:t>
            </a:r>
            <a:r>
              <a:rPr lang="de-DE" sz="1750" dirty="0" err="1" smtClean="0"/>
              <a:t>confirm</a:t>
            </a:r>
            <a:r>
              <a:rPr lang="de-DE" sz="1750" dirty="0" smtClean="0"/>
              <a:t> </a:t>
            </a:r>
            <a:r>
              <a:rPr lang="de-DE" sz="1750" dirty="0" err="1" smtClean="0"/>
              <a:t>licence</a:t>
            </a:r>
            <a:r>
              <a:rPr lang="de-DE" sz="1750" dirty="0" smtClean="0"/>
              <a:t> </a:t>
            </a:r>
            <a:r>
              <a:rPr lang="de-DE" sz="1750" dirty="0" err="1" smtClean="0"/>
              <a:t>assignment</a:t>
            </a:r>
            <a:r>
              <a:rPr lang="de-DE" sz="1750" dirty="0" smtClean="0"/>
              <a:t> </a:t>
            </a:r>
            <a:r>
              <a:rPr lang="en-US" sz="1750" dirty="0"/>
              <a:t>(Nov 2015-Mar 2016)</a:t>
            </a:r>
          </a:p>
          <a:p>
            <a:r>
              <a:rPr lang="de-DE" sz="1750" dirty="0" smtClean="0"/>
              <a:t>– </a:t>
            </a:r>
            <a:r>
              <a:rPr lang="de-DE" sz="1750" b="1" dirty="0" smtClean="0"/>
              <a:t>thanks to 24 country Nodes</a:t>
            </a:r>
            <a:r>
              <a:rPr lang="de-DE" sz="1750" dirty="0" smtClean="0"/>
              <a:t> for running the communication within their own </a:t>
            </a:r>
            <a:r>
              <a:rPr lang="de-DE" sz="1750" dirty="0" err="1" smtClean="0"/>
              <a:t>publisher</a:t>
            </a:r>
            <a:r>
              <a:rPr lang="de-DE" sz="1750" dirty="0" smtClean="0"/>
              <a:t> </a:t>
            </a:r>
            <a:r>
              <a:rPr lang="de-DE" sz="1750" dirty="0" err="1" smtClean="0"/>
              <a:t>communitie</a:t>
            </a:r>
            <a:endParaRPr lang="en-US" sz="1750" dirty="0"/>
          </a:p>
          <a:p>
            <a:endParaRPr lang="en-US" sz="1750" dirty="0" smtClean="0"/>
          </a:p>
        </p:txBody>
      </p:sp>
      <p:pic>
        <p:nvPicPr>
          <p:cNvPr id="7" name="Content Placeholder 6" descr="Screen Shot 2016-10-25 at 23.15.17.pn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1742215" y="868845"/>
            <a:ext cx="3862257" cy="1931987"/>
          </a:xfrm>
        </p:spPr>
      </p:pic>
      <p:pic>
        <p:nvPicPr>
          <p:cNvPr id="9" name="Picture 8" descr="Screen Shot 2016-10-25 at 23.15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85" y="3903511"/>
            <a:ext cx="6370625" cy="1358831"/>
          </a:xfrm>
          <a:prstGeom prst="rect">
            <a:avLst/>
          </a:prstGeom>
        </p:spPr>
      </p:pic>
      <p:pic>
        <p:nvPicPr>
          <p:cNvPr id="10" name="Picture 9" descr="Screen Shot 2016-10-25 at 23.14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910" y="4780345"/>
            <a:ext cx="2373111" cy="1233548"/>
          </a:xfrm>
          <a:prstGeom prst="rect">
            <a:avLst/>
          </a:prstGeom>
        </p:spPr>
      </p:pic>
      <p:pic>
        <p:nvPicPr>
          <p:cNvPr id="11" name="Picture 10" descr="Screen Shot 2016-10-25 at 23.15.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131" y="3903511"/>
            <a:ext cx="1872202" cy="93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8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</a:t>
            </a:r>
            <a:r>
              <a:rPr lang="en-US" dirty="0" err="1" smtClean="0"/>
              <a:t>licence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41324" y="4508031"/>
            <a:ext cx="3517677" cy="1820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50" dirty="0"/>
          </a:p>
          <a:p>
            <a:r>
              <a:rPr lang="de-DE" sz="1750" b="1" dirty="0" err="1" smtClean="0"/>
              <a:t>Licences</a:t>
            </a:r>
            <a:r>
              <a:rPr lang="de-DE" sz="1750" b="1" dirty="0" smtClean="0"/>
              <a:t> </a:t>
            </a:r>
            <a:r>
              <a:rPr lang="de-DE" sz="1750" b="1" dirty="0" err="1" smtClean="0"/>
              <a:t>assigned</a:t>
            </a:r>
            <a:r>
              <a:rPr lang="de-DE" sz="1750" b="1" dirty="0" smtClean="0"/>
              <a:t> </a:t>
            </a:r>
            <a:r>
              <a:rPr lang="de-DE" sz="1750" dirty="0" smtClean="0"/>
              <a:t>to all </a:t>
            </a:r>
            <a:r>
              <a:rPr lang="de-DE" sz="1750" dirty="0" err="1" smtClean="0"/>
              <a:t>occurrence</a:t>
            </a:r>
            <a:r>
              <a:rPr lang="de-DE" sz="1750" dirty="0" smtClean="0"/>
              <a:t> </a:t>
            </a:r>
            <a:r>
              <a:rPr lang="de-DE" sz="1750" dirty="0" err="1" smtClean="0"/>
              <a:t>datasets</a:t>
            </a:r>
            <a:r>
              <a:rPr lang="de-DE" sz="1750" dirty="0" smtClean="0"/>
              <a:t>!</a:t>
            </a:r>
          </a:p>
          <a:p>
            <a:r>
              <a:rPr lang="de-DE" sz="1750" dirty="0" smtClean="0"/>
              <a:t>Next </a:t>
            </a:r>
            <a:r>
              <a:rPr lang="de-DE" sz="1750" dirty="0" err="1" smtClean="0"/>
              <a:t>step</a:t>
            </a:r>
            <a:r>
              <a:rPr lang="de-DE" sz="1750" dirty="0" smtClean="0"/>
              <a:t>: </a:t>
            </a:r>
            <a:r>
              <a:rPr lang="de-DE" sz="1750" dirty="0" err="1" smtClean="0"/>
              <a:t>checklists</a:t>
            </a:r>
            <a:endParaRPr lang="en-US" sz="1750" dirty="0" smtClean="0"/>
          </a:p>
        </p:txBody>
      </p:sp>
      <p:sp>
        <p:nvSpPr>
          <p:cNvPr id="9" name="Content Placeholder 4"/>
          <p:cNvSpPr txBox="1">
            <a:spLocks noGrp="1"/>
          </p:cNvSpPr>
          <p:nvPr>
            <p:ph idx="1"/>
          </p:nvPr>
        </p:nvSpPr>
        <p:spPr>
          <a:xfrm>
            <a:off x="7486082" y="5546927"/>
            <a:ext cx="1464734" cy="3707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Status: Oct 2016</a:t>
            </a:r>
            <a:endParaRPr lang="en-US" sz="175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813686" y="1660953"/>
            <a:ext cx="3988293" cy="38859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smtClean="0"/>
              <a:t>CC0 and CC BY </a:t>
            </a:r>
            <a:r>
              <a:rPr lang="de-DE" sz="2000" dirty="0" smtClean="0"/>
              <a:t>cover close to 90% of datasets, accounting for 87% of records (&gt;53% of records with CC0)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CC BY-NC </a:t>
            </a:r>
            <a:r>
              <a:rPr lang="de-DE" sz="2000" dirty="0" smtClean="0"/>
              <a:t>covers about 12% of datasets / almost 13% of records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</a:t>
            </a:r>
          </a:p>
          <a:p>
            <a:endParaRPr lang="de-DE" sz="2000" b="1" dirty="0"/>
          </a:p>
          <a:p>
            <a:r>
              <a:rPr lang="de-DE" sz="2000" b="1" dirty="0" smtClean="0"/>
              <a:t>	Temporary data loss:</a:t>
            </a:r>
            <a:r>
              <a:rPr lang="de-DE" sz="2000" dirty="0" smtClean="0"/>
              <a:t> </a:t>
            </a:r>
          </a:p>
          <a:p>
            <a:r>
              <a:rPr lang="de-DE" sz="2000" dirty="0" smtClean="0"/>
              <a:t>~4% of records, about 600 datasets</a:t>
            </a:r>
            <a:endParaRPr lang="en-US" sz="2000" dirty="0" smtClean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912102"/>
              </p:ext>
            </p:extLst>
          </p:nvPr>
        </p:nvGraphicFramePr>
        <p:xfrm>
          <a:off x="238010" y="1053687"/>
          <a:ext cx="6217054" cy="392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455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download requests, by country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82" t="4583" r="9934" b="39555"/>
          <a:stretch/>
        </p:blipFill>
        <p:spPr>
          <a:xfrm>
            <a:off x="3826030" y="911006"/>
            <a:ext cx="4948170" cy="5594294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172985502"/>
              </p:ext>
            </p:extLst>
          </p:nvPr>
        </p:nvGraphicFramePr>
        <p:xfrm>
          <a:off x="457200" y="2395138"/>
          <a:ext cx="3165474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212"/>
                <a:gridCol w="1568823"/>
                <a:gridCol w="1142439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10,296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9,066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5,129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baseline="0">
                          <a:latin typeface="Arial Narrow"/>
                          <a:cs typeface="Arial Narrow"/>
                        </a:rPr>
                        <a:t> Kingdom</a:t>
                      </a:r>
                      <a:endParaRPr lang="en-US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3,709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3,278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3,131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2,337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2,182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  <a:cs typeface="Arial Narrow"/>
                        </a:rPr>
                        <a:t>Italy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1,602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  <a:cs typeface="Arial Narrow"/>
                        </a:rPr>
                        <a:t>South 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 Narrow"/>
                          <a:cs typeface="Arial Narrow"/>
                        </a:rPr>
                        <a:t>1,316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9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BIF-PPT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GBIF-PPT_2015.potx</Template>
  <TotalTime>9649</TotalTime>
  <Words>775</Words>
  <Application>Microsoft Macintosh PowerPoint</Application>
  <PresentationFormat>On-screen Show (4:3)</PresentationFormat>
  <Paragraphs>122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GBIF-PPT_2015</vt:lpstr>
      <vt:lpstr>GBIF.org milestones for 2016</vt:lpstr>
      <vt:lpstr>New datasets</vt:lpstr>
      <vt:lpstr>New datasets</vt:lpstr>
      <vt:lpstr>New datasets</vt:lpstr>
      <vt:lpstr>new publishing countries</vt:lpstr>
      <vt:lpstr>Data publishing trend</vt:lpstr>
      <vt:lpstr>Standard licence implementation</vt:lpstr>
      <vt:lpstr>Standard licence implementation</vt:lpstr>
      <vt:lpstr>Data download requests, by country</vt:lpstr>
      <vt:lpstr>Gbif science review 2016</vt:lpstr>
      <vt:lpstr>literature tracking</vt:lpstr>
      <vt:lpstr>Citation practices … getting better!</vt:lpstr>
      <vt:lpstr>Citation practices … getting better!</vt:lpstr>
      <vt:lpstr>Citation practices … getting better!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Kyle Copas</cp:lastModifiedBy>
  <cp:revision>135</cp:revision>
  <dcterms:created xsi:type="dcterms:W3CDTF">2013-11-11T19:58:28Z</dcterms:created>
  <dcterms:modified xsi:type="dcterms:W3CDTF">2016-11-10T10:31:21Z</dcterms:modified>
  <cp:category/>
</cp:coreProperties>
</file>