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5" r:id="rId2"/>
    <p:sldId id="267" r:id="rId3"/>
    <p:sldId id="268" r:id="rId4"/>
    <p:sldId id="269" r:id="rId5"/>
    <p:sldId id="270" r:id="rId6"/>
    <p:sldId id="271" r:id="rId7"/>
    <p:sldId id="27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mc="http://schemas.openxmlformats.org/markup-compatibility/2006" xmlns:mv="urn:schemas-microsoft-com:mac:vml" xmlns:p15="http://schemas.microsoft.com/office/powerpoint/2012/main" xmlns="">
        <p15:guide id="1" orient="horz" pos="728">
          <p15:clr>
            <a:srgbClr val="A4A3A4"/>
          </p15:clr>
        </p15:guide>
        <p15:guide id="2" pos="34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9E2F"/>
    <a:srgbClr val="328127"/>
    <a:srgbClr val="3E9034"/>
    <a:srgbClr val="285519"/>
    <a:srgbClr val="3FE905"/>
    <a:srgbClr val="36AD47"/>
    <a:srgbClr val="FDB002"/>
    <a:srgbClr val="7E785F"/>
    <a:srgbClr val="3A3533"/>
    <a:srgbClr val="6EB3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mc="http://schemas.openxmlformats.org/markup-compatibility/2006" xmlns:mv="urn:schemas-microsoft-com:mac:vml"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42" autoAdjust="0"/>
    <p:restoredTop sz="73209" autoAdjust="0"/>
  </p:normalViewPr>
  <p:slideViewPr>
    <p:cSldViewPr snapToGrid="0" snapToObjects="1">
      <p:cViewPr varScale="1">
        <p:scale>
          <a:sx n="81" d="100"/>
          <a:sy n="81" d="100"/>
        </p:scale>
        <p:origin x="-1840" y="-112"/>
      </p:cViewPr>
      <p:guideLst>
        <p:guide orient="horz" pos="728"/>
        <p:guide pos="34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DEBE01-F1AC-4EB5-8885-DBD16C594891}" type="doc">
      <dgm:prSet loTypeId="urn:microsoft.com/office/officeart/2005/8/layout/hProcess11" loCatId="process" qsTypeId="urn:microsoft.com/office/officeart/2005/8/quickstyle/simple1" qsCatId="simple" csTypeId="urn:microsoft.com/office/officeart/2005/8/colors/accent6_1" csCatId="accent6" phldr="1"/>
      <dgm:spPr/>
    </dgm:pt>
    <dgm:pt modelId="{E07FE0B3-0004-4301-B758-8BA6F15213A2}">
      <dgm:prSet phldrT="[Text]" custT="1"/>
      <dgm:spPr/>
      <dgm:t>
        <a:bodyPr/>
        <a:lstStyle/>
        <a:p>
          <a:r>
            <a:rPr lang="fr-FR" sz="1600" dirty="0" smtClean="0">
              <a:latin typeface="Arial Narrow" panose="020B0606020202030204" pitchFamily="34" charset="0"/>
            </a:rPr>
            <a:t>SEP </a:t>
          </a:r>
          <a:r>
            <a:rPr lang="fr-FR" sz="1600" dirty="0" err="1" smtClean="0">
              <a:latin typeface="Arial Narrow" panose="020B0606020202030204" pitchFamily="34" charset="0"/>
            </a:rPr>
            <a:t>projects</a:t>
          </a:r>
          <a:r>
            <a:rPr lang="fr-FR" sz="1600" dirty="0" smtClean="0">
              <a:latin typeface="Arial Narrow" panose="020B0606020202030204" pitchFamily="34" charset="0"/>
            </a:rPr>
            <a:t>: </a:t>
          </a:r>
          <a:r>
            <a:rPr lang="fr-FR" sz="1600" dirty="0" err="1" smtClean="0">
              <a:latin typeface="Arial Narrow" panose="020B0606020202030204" pitchFamily="34" charset="0"/>
            </a:rPr>
            <a:t>Modernize</a:t>
          </a:r>
          <a:r>
            <a:rPr lang="fr-FR" sz="1600" dirty="0" smtClean="0">
              <a:latin typeface="Arial Narrow" panose="020B0606020202030204" pitchFamily="34" charset="0"/>
            </a:rPr>
            <a:t> National </a:t>
          </a:r>
          <a:r>
            <a:rPr lang="fr-FR" sz="1600" dirty="0" err="1" smtClean="0">
              <a:latin typeface="Arial Narrow" panose="020B0606020202030204" pitchFamily="34" charset="0"/>
            </a:rPr>
            <a:t>Herbarium</a:t>
          </a:r>
          <a:r>
            <a:rPr lang="fr-FR" sz="1600" dirty="0" smtClean="0">
              <a:latin typeface="Arial Narrow" panose="020B0606020202030204" pitchFamily="34" charset="0"/>
            </a:rPr>
            <a:t> and </a:t>
          </a:r>
          <a:r>
            <a:rPr lang="fr-FR" sz="1600" dirty="0" err="1" smtClean="0">
              <a:latin typeface="Arial Narrow" panose="020B0606020202030204" pitchFamily="34" charset="0"/>
            </a:rPr>
            <a:t>computarize</a:t>
          </a:r>
          <a:r>
            <a:rPr lang="fr-FR" sz="1600" dirty="0" smtClean="0">
              <a:latin typeface="Arial Narrow" panose="020B0606020202030204" pitchFamily="34" charset="0"/>
            </a:rPr>
            <a:t> </a:t>
          </a:r>
          <a:r>
            <a:rPr lang="fr-FR" sz="1600" dirty="0" err="1" smtClean="0">
              <a:latin typeface="Arial Narrow" panose="020B0606020202030204" pitchFamily="34" charset="0"/>
            </a:rPr>
            <a:t>sheets</a:t>
          </a:r>
          <a:r>
            <a:rPr lang="fr-FR" sz="1600" dirty="0" smtClean="0">
              <a:latin typeface="Arial Narrow" panose="020B0606020202030204" pitchFamily="34" charset="0"/>
            </a:rPr>
            <a:t> data</a:t>
          </a:r>
          <a:endParaRPr lang="fr-FR" sz="1600" dirty="0">
            <a:latin typeface="Arial Narrow" panose="020B0606020202030204" pitchFamily="34" charset="0"/>
          </a:endParaRPr>
        </a:p>
      </dgm:t>
    </dgm:pt>
    <dgm:pt modelId="{7458B0F5-ED9F-436E-8138-67728C7EC661}" type="parTrans" cxnId="{2E5E52AC-F5DA-4C17-AFCA-08C5C96C026D}">
      <dgm:prSet/>
      <dgm:spPr/>
      <dgm:t>
        <a:bodyPr/>
        <a:lstStyle/>
        <a:p>
          <a:endParaRPr lang="fr-FR">
            <a:latin typeface="Arial Narrow" panose="020B0606020202030204" pitchFamily="34" charset="0"/>
          </a:endParaRPr>
        </a:p>
      </dgm:t>
    </dgm:pt>
    <dgm:pt modelId="{42201E9D-FBDE-4825-9EB7-FDC12123E13F}" type="sibTrans" cxnId="{2E5E52AC-F5DA-4C17-AFCA-08C5C96C026D}">
      <dgm:prSet/>
      <dgm:spPr/>
      <dgm:t>
        <a:bodyPr/>
        <a:lstStyle/>
        <a:p>
          <a:endParaRPr lang="fr-FR">
            <a:latin typeface="Arial Narrow" panose="020B0606020202030204" pitchFamily="34" charset="0"/>
          </a:endParaRPr>
        </a:p>
      </dgm:t>
    </dgm:pt>
    <dgm:pt modelId="{A2BC9C9E-B8DA-42D4-965F-55FE036BCBAD}">
      <dgm:prSet custT="1"/>
      <dgm:spPr/>
      <dgm:t>
        <a:bodyPr/>
        <a:lstStyle/>
        <a:p>
          <a:r>
            <a:rPr lang="fr-FR" sz="1600" dirty="0" err="1" smtClean="0">
              <a:latin typeface="Arial Narrow" panose="020B0606020202030204" pitchFamily="34" charset="0"/>
            </a:rPr>
            <a:t>Mentoring</a:t>
          </a:r>
          <a:r>
            <a:rPr lang="fr-FR" sz="1600" dirty="0" smtClean="0">
              <a:latin typeface="Arial Narrow" panose="020B0606020202030204" pitchFamily="34" charset="0"/>
            </a:rPr>
            <a:t> </a:t>
          </a:r>
          <a:r>
            <a:rPr lang="fr-FR" sz="1600" dirty="0" err="1" smtClean="0">
              <a:latin typeface="Arial Narrow" panose="020B0606020202030204" pitchFamily="34" charset="0"/>
            </a:rPr>
            <a:t>with</a:t>
          </a:r>
          <a:r>
            <a:rPr lang="fr-FR" sz="1600" dirty="0" smtClean="0">
              <a:latin typeface="Arial Narrow" panose="020B0606020202030204" pitchFamily="34" charset="0"/>
            </a:rPr>
            <a:t> GBIF France: Data publication </a:t>
          </a:r>
          <a:r>
            <a:rPr lang="fr-FR" sz="1600" dirty="0" err="1" smtClean="0">
              <a:latin typeface="Arial Narrow" panose="020B0606020202030204" pitchFamily="34" charset="0"/>
            </a:rPr>
            <a:t>starts</a:t>
          </a:r>
          <a:endParaRPr lang="fr-FR" sz="1600" dirty="0" smtClean="0">
            <a:latin typeface="Arial Narrow" panose="020B0606020202030204" pitchFamily="34" charset="0"/>
          </a:endParaRPr>
        </a:p>
      </dgm:t>
    </dgm:pt>
    <dgm:pt modelId="{8E694991-DA65-4127-ADC4-8E5A616F844B}" type="parTrans" cxnId="{61EEA04D-7FF2-4717-A048-E97331CAFC80}">
      <dgm:prSet/>
      <dgm:spPr/>
      <dgm:t>
        <a:bodyPr/>
        <a:lstStyle/>
        <a:p>
          <a:endParaRPr lang="fr-FR">
            <a:latin typeface="Arial Narrow" panose="020B0606020202030204" pitchFamily="34" charset="0"/>
          </a:endParaRPr>
        </a:p>
      </dgm:t>
    </dgm:pt>
    <dgm:pt modelId="{26BE6FC2-20E3-411E-B851-1E8F21592221}" type="sibTrans" cxnId="{61EEA04D-7FF2-4717-A048-E97331CAFC80}">
      <dgm:prSet/>
      <dgm:spPr/>
      <dgm:t>
        <a:bodyPr/>
        <a:lstStyle/>
        <a:p>
          <a:endParaRPr lang="fr-FR">
            <a:latin typeface="Arial Narrow" panose="020B0606020202030204" pitchFamily="34" charset="0"/>
          </a:endParaRPr>
        </a:p>
      </dgm:t>
    </dgm:pt>
    <dgm:pt modelId="{464DFD66-7A02-4FE8-B142-6FD70392FB3A}">
      <dgm:prSet phldrT="[Text]" custT="1"/>
      <dgm:spPr/>
      <dgm:t>
        <a:bodyPr/>
        <a:lstStyle/>
        <a:p>
          <a:r>
            <a:rPr lang="en-US" sz="1600" dirty="0" smtClean="0">
              <a:latin typeface="Arial Narrow" panose="020B0606020202030204" pitchFamily="34" charset="0"/>
            </a:rPr>
            <a:t>Join GBIF as Associate Participant</a:t>
          </a:r>
          <a:endParaRPr lang="fr-FR" sz="1600" dirty="0">
            <a:latin typeface="Arial Narrow" panose="020B0606020202030204" pitchFamily="34" charset="0"/>
          </a:endParaRPr>
        </a:p>
      </dgm:t>
    </dgm:pt>
    <dgm:pt modelId="{68D701F7-723D-4B2C-893F-8201722AC4F1}" type="parTrans" cxnId="{8E4B8840-221A-4E89-88AB-0F8F8AF120A3}">
      <dgm:prSet/>
      <dgm:spPr/>
      <dgm:t>
        <a:bodyPr/>
        <a:lstStyle/>
        <a:p>
          <a:endParaRPr lang="fr-FR">
            <a:latin typeface="Arial Narrow" panose="020B0606020202030204" pitchFamily="34" charset="0"/>
          </a:endParaRPr>
        </a:p>
      </dgm:t>
    </dgm:pt>
    <dgm:pt modelId="{D0C01C2A-B689-40E7-B91D-747BDDA70D57}" type="sibTrans" cxnId="{8E4B8840-221A-4E89-88AB-0F8F8AF120A3}">
      <dgm:prSet/>
      <dgm:spPr/>
      <dgm:t>
        <a:bodyPr/>
        <a:lstStyle/>
        <a:p>
          <a:endParaRPr lang="fr-FR">
            <a:latin typeface="Arial Narrow" panose="020B0606020202030204" pitchFamily="34" charset="0"/>
          </a:endParaRPr>
        </a:p>
      </dgm:t>
    </dgm:pt>
    <dgm:pt modelId="{615F8718-B64A-4D7E-9539-B8B90358FBA8}">
      <dgm:prSet custT="1"/>
      <dgm:spPr/>
      <dgm:t>
        <a:bodyPr/>
        <a:lstStyle/>
        <a:p>
          <a:r>
            <a:rPr lang="en-US" sz="1600" dirty="0" smtClean="0">
              <a:latin typeface="Arial Narrow" panose="020B0606020202030204" pitchFamily="34" charset="0"/>
            </a:rPr>
            <a:t>Become Voting Participant</a:t>
          </a:r>
          <a:endParaRPr lang="fr-FR" sz="1600" dirty="0" smtClean="0">
            <a:latin typeface="Arial Narrow" panose="020B0606020202030204" pitchFamily="34" charset="0"/>
          </a:endParaRPr>
        </a:p>
      </dgm:t>
    </dgm:pt>
    <dgm:pt modelId="{67F14FFD-77CF-4727-8870-466882F6F8E7}" type="parTrans" cxnId="{5BCDED2E-DCDC-451F-86B4-89B3DD552464}">
      <dgm:prSet/>
      <dgm:spPr/>
      <dgm:t>
        <a:bodyPr/>
        <a:lstStyle/>
        <a:p>
          <a:endParaRPr lang="fr-FR">
            <a:latin typeface="Arial Narrow" panose="020B0606020202030204" pitchFamily="34" charset="0"/>
          </a:endParaRPr>
        </a:p>
      </dgm:t>
    </dgm:pt>
    <dgm:pt modelId="{19060BD6-0214-4EAC-A061-7312C0AD8FFA}" type="sibTrans" cxnId="{5BCDED2E-DCDC-451F-86B4-89B3DD552464}">
      <dgm:prSet/>
      <dgm:spPr/>
      <dgm:t>
        <a:bodyPr/>
        <a:lstStyle/>
        <a:p>
          <a:endParaRPr lang="fr-FR">
            <a:latin typeface="Arial Narrow" panose="020B0606020202030204" pitchFamily="34" charset="0"/>
          </a:endParaRPr>
        </a:p>
      </dgm:t>
    </dgm:pt>
    <dgm:pt modelId="{2E18B9E6-EA07-4D08-A3D6-FAE93E88005F}">
      <dgm:prSet custT="1"/>
      <dgm:spPr/>
      <dgm:t>
        <a:bodyPr/>
        <a:lstStyle/>
        <a:p>
          <a:r>
            <a:rPr lang="fr-FR" sz="1600" dirty="0" err="1" smtClean="0">
              <a:latin typeface="Arial Narrow" panose="020B0606020202030204" pitchFamily="34" charset="0"/>
            </a:rPr>
            <a:t>Mentoring</a:t>
          </a:r>
          <a:r>
            <a:rPr lang="fr-FR" sz="1600" dirty="0" smtClean="0">
              <a:latin typeface="Arial Narrow" panose="020B0606020202030204" pitchFamily="34" charset="0"/>
            </a:rPr>
            <a:t> </a:t>
          </a:r>
          <a:r>
            <a:rPr lang="fr-FR" sz="1600" dirty="0" err="1" smtClean="0">
              <a:latin typeface="Arial Narrow" panose="020B0606020202030204" pitchFamily="34" charset="0"/>
            </a:rPr>
            <a:t>with</a:t>
          </a:r>
          <a:r>
            <a:rPr lang="fr-FR" sz="1600" dirty="0" smtClean="0">
              <a:latin typeface="Arial Narrow" panose="020B0606020202030204" pitchFamily="34" charset="0"/>
            </a:rPr>
            <a:t> </a:t>
          </a:r>
          <a:r>
            <a:rPr lang="fr-FR" sz="1600" dirty="0" err="1" smtClean="0">
              <a:latin typeface="Arial Narrow" panose="020B0606020202030204" pitchFamily="34" charset="0"/>
            </a:rPr>
            <a:t>Belgian</a:t>
          </a:r>
          <a:r>
            <a:rPr lang="fr-FR" sz="1600" dirty="0" smtClean="0">
              <a:latin typeface="Arial Narrow" panose="020B0606020202030204" pitchFamily="34" charset="0"/>
            </a:rPr>
            <a:t> BIF to train </a:t>
          </a:r>
          <a:r>
            <a:rPr lang="fr-FR" sz="1600" dirty="0" err="1" smtClean="0">
              <a:latin typeface="Arial Narrow" panose="020B0606020202030204" pitchFamily="34" charset="0"/>
            </a:rPr>
            <a:t>Node</a:t>
          </a:r>
          <a:r>
            <a:rPr lang="fr-FR" sz="1600" dirty="0" smtClean="0">
              <a:latin typeface="Arial Narrow" panose="020B0606020202030204" pitchFamily="34" charset="0"/>
            </a:rPr>
            <a:t> staff on GBIF </a:t>
          </a:r>
          <a:r>
            <a:rPr lang="fr-FR" sz="1600" dirty="0" err="1" smtClean="0">
              <a:latin typeface="Arial Narrow" panose="020B0606020202030204" pitchFamily="34" charset="0"/>
            </a:rPr>
            <a:t>tools</a:t>
          </a:r>
          <a:r>
            <a:rPr lang="fr-FR" sz="1600" dirty="0" smtClean="0">
              <a:latin typeface="Arial Narrow" panose="020B0606020202030204" pitchFamily="34" charset="0"/>
            </a:rPr>
            <a:t> and standards: IPT, </a:t>
          </a:r>
          <a:r>
            <a:rPr lang="fr-FR" sz="1600" dirty="0" err="1" smtClean="0">
              <a:latin typeface="Arial Narrow" panose="020B0606020202030204" pitchFamily="34" charset="0"/>
            </a:rPr>
            <a:t>DwCA</a:t>
          </a:r>
          <a:endParaRPr lang="fr-FR" sz="1600" dirty="0" smtClean="0">
            <a:latin typeface="Arial Narrow" panose="020B0606020202030204" pitchFamily="34" charset="0"/>
          </a:endParaRPr>
        </a:p>
      </dgm:t>
    </dgm:pt>
    <dgm:pt modelId="{D94AEF73-AED8-4BA9-B2B5-0B2EEA9A3616}" type="parTrans" cxnId="{A74D9107-1AC4-45DC-BD7E-E39E95496CD8}">
      <dgm:prSet/>
      <dgm:spPr/>
      <dgm:t>
        <a:bodyPr/>
        <a:lstStyle/>
        <a:p>
          <a:endParaRPr lang="fr-FR">
            <a:latin typeface="Arial Narrow" panose="020B0606020202030204" pitchFamily="34" charset="0"/>
          </a:endParaRPr>
        </a:p>
      </dgm:t>
    </dgm:pt>
    <dgm:pt modelId="{97785F98-D2A0-4B6E-97ED-B6A98893A407}" type="sibTrans" cxnId="{A74D9107-1AC4-45DC-BD7E-E39E95496CD8}">
      <dgm:prSet/>
      <dgm:spPr/>
      <dgm:t>
        <a:bodyPr/>
        <a:lstStyle/>
        <a:p>
          <a:endParaRPr lang="fr-FR">
            <a:latin typeface="Arial Narrow" panose="020B0606020202030204" pitchFamily="34" charset="0"/>
          </a:endParaRPr>
        </a:p>
      </dgm:t>
    </dgm:pt>
    <dgm:pt modelId="{5881EFB1-B00F-455D-B8D0-04969A4FFFC0}" type="pres">
      <dgm:prSet presAssocID="{BDDEBE01-F1AC-4EB5-8885-DBD16C594891}" presName="Name0" presStyleCnt="0">
        <dgm:presLayoutVars>
          <dgm:dir/>
          <dgm:resizeHandles val="exact"/>
        </dgm:presLayoutVars>
      </dgm:prSet>
      <dgm:spPr/>
    </dgm:pt>
    <dgm:pt modelId="{D56DA195-C251-4187-8FF0-FA0F62597B74}" type="pres">
      <dgm:prSet presAssocID="{BDDEBE01-F1AC-4EB5-8885-DBD16C594891}" presName="arrow" presStyleLbl="bgShp" presStyleIdx="0" presStyleCnt="1"/>
      <dgm:spPr/>
    </dgm:pt>
    <dgm:pt modelId="{D8BA8CB9-4560-48D0-BA88-10CB292C71E1}" type="pres">
      <dgm:prSet presAssocID="{BDDEBE01-F1AC-4EB5-8885-DBD16C594891}" presName="points" presStyleCnt="0"/>
      <dgm:spPr/>
    </dgm:pt>
    <dgm:pt modelId="{D4848CDD-B8E7-41F3-98F8-7D5E8EF6EC8E}" type="pres">
      <dgm:prSet presAssocID="{E07FE0B3-0004-4301-B758-8BA6F15213A2}" presName="compositeA" presStyleCnt="0"/>
      <dgm:spPr/>
    </dgm:pt>
    <dgm:pt modelId="{91ED4BB2-EC27-4D8C-9745-EA0F0D506604}" type="pres">
      <dgm:prSet presAssocID="{E07FE0B3-0004-4301-B758-8BA6F15213A2}" presName="text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15FB236-3500-44CC-8525-952ABAE708BB}" type="pres">
      <dgm:prSet presAssocID="{E07FE0B3-0004-4301-B758-8BA6F15213A2}" presName="circleA" presStyleLbl="node1" presStyleIdx="0" presStyleCnt="5"/>
      <dgm:spPr/>
    </dgm:pt>
    <dgm:pt modelId="{C9BF0E87-0350-4A33-80F7-C8BBD4A1932A}" type="pres">
      <dgm:prSet presAssocID="{E07FE0B3-0004-4301-B758-8BA6F15213A2}" presName="spaceA" presStyleCnt="0"/>
      <dgm:spPr/>
    </dgm:pt>
    <dgm:pt modelId="{1BB26679-1133-4093-83BD-E0966A3CFC2B}" type="pres">
      <dgm:prSet presAssocID="{42201E9D-FBDE-4825-9EB7-FDC12123E13F}" presName="space" presStyleCnt="0"/>
      <dgm:spPr/>
    </dgm:pt>
    <dgm:pt modelId="{B265F5FC-E9FB-4B28-A3D4-1177EF0A9947}" type="pres">
      <dgm:prSet presAssocID="{464DFD66-7A02-4FE8-B142-6FD70392FB3A}" presName="compositeB" presStyleCnt="0"/>
      <dgm:spPr/>
    </dgm:pt>
    <dgm:pt modelId="{7DDF9DFE-1E8D-4B0B-A6D5-BFB2D626D0A1}" type="pres">
      <dgm:prSet presAssocID="{464DFD66-7A02-4FE8-B142-6FD70392FB3A}" presName="text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2FA02F7-635C-4EA1-B2FE-15DA473E4385}" type="pres">
      <dgm:prSet presAssocID="{464DFD66-7A02-4FE8-B142-6FD70392FB3A}" presName="circleB" presStyleLbl="node1" presStyleIdx="1" presStyleCnt="5"/>
      <dgm:spPr/>
    </dgm:pt>
    <dgm:pt modelId="{4D80A152-51D3-4ACC-A01E-BBAB377F5A5C}" type="pres">
      <dgm:prSet presAssocID="{464DFD66-7A02-4FE8-B142-6FD70392FB3A}" presName="spaceB" presStyleCnt="0"/>
      <dgm:spPr/>
    </dgm:pt>
    <dgm:pt modelId="{B3A1FA41-9B04-4968-A6EC-14E9B4167073}" type="pres">
      <dgm:prSet presAssocID="{D0C01C2A-B689-40E7-B91D-747BDDA70D57}" presName="space" presStyleCnt="0"/>
      <dgm:spPr/>
    </dgm:pt>
    <dgm:pt modelId="{A87621D9-8275-4CFD-B06B-B432E8DBCE03}" type="pres">
      <dgm:prSet presAssocID="{A2BC9C9E-B8DA-42D4-965F-55FE036BCBAD}" presName="compositeA" presStyleCnt="0"/>
      <dgm:spPr/>
    </dgm:pt>
    <dgm:pt modelId="{1400FD8F-A2C7-4006-9242-A8C229EC3B18}" type="pres">
      <dgm:prSet presAssocID="{A2BC9C9E-B8DA-42D4-965F-55FE036BCBAD}" presName="textA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EEF8FE-9275-46AD-8120-7331CBB12055}" type="pres">
      <dgm:prSet presAssocID="{A2BC9C9E-B8DA-42D4-965F-55FE036BCBAD}" presName="circleA" presStyleLbl="node1" presStyleIdx="2" presStyleCnt="5"/>
      <dgm:spPr/>
    </dgm:pt>
    <dgm:pt modelId="{03D7F6C3-F31A-4672-AED3-E0E83D653604}" type="pres">
      <dgm:prSet presAssocID="{A2BC9C9E-B8DA-42D4-965F-55FE036BCBAD}" presName="spaceA" presStyleCnt="0"/>
      <dgm:spPr/>
    </dgm:pt>
    <dgm:pt modelId="{6B8DBC39-3E6C-46C6-8477-8A1ACAF296DA}" type="pres">
      <dgm:prSet presAssocID="{26BE6FC2-20E3-411E-B851-1E8F21592221}" presName="space" presStyleCnt="0"/>
      <dgm:spPr/>
    </dgm:pt>
    <dgm:pt modelId="{40A825D8-D575-45F4-8E3E-01221B854DDB}" type="pres">
      <dgm:prSet presAssocID="{2E18B9E6-EA07-4D08-A3D6-FAE93E88005F}" presName="compositeB" presStyleCnt="0"/>
      <dgm:spPr/>
    </dgm:pt>
    <dgm:pt modelId="{E4C95FE6-3ECB-41E9-944E-7E3A2674BE31}" type="pres">
      <dgm:prSet presAssocID="{2E18B9E6-EA07-4D08-A3D6-FAE93E88005F}" presName="textB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726AB5-034C-492F-8015-3458A0C45B68}" type="pres">
      <dgm:prSet presAssocID="{2E18B9E6-EA07-4D08-A3D6-FAE93E88005F}" presName="circleB" presStyleLbl="node1" presStyleIdx="3" presStyleCnt="5"/>
      <dgm:spPr/>
    </dgm:pt>
    <dgm:pt modelId="{52DBE28C-6E9B-4E41-9049-10FE0AA7A766}" type="pres">
      <dgm:prSet presAssocID="{2E18B9E6-EA07-4D08-A3D6-FAE93E88005F}" presName="spaceB" presStyleCnt="0"/>
      <dgm:spPr/>
    </dgm:pt>
    <dgm:pt modelId="{3B4E94A1-2086-45FA-9B51-31DE786BD1E5}" type="pres">
      <dgm:prSet presAssocID="{97785F98-D2A0-4B6E-97ED-B6A98893A407}" presName="space" presStyleCnt="0"/>
      <dgm:spPr/>
    </dgm:pt>
    <dgm:pt modelId="{F63DA957-CDF4-4243-A74C-7C19598C3529}" type="pres">
      <dgm:prSet presAssocID="{615F8718-B64A-4D7E-9539-B8B90358FBA8}" presName="compositeA" presStyleCnt="0"/>
      <dgm:spPr/>
    </dgm:pt>
    <dgm:pt modelId="{40DFFAE4-C662-4147-B51D-41A86153B402}" type="pres">
      <dgm:prSet presAssocID="{615F8718-B64A-4D7E-9539-B8B90358FBA8}" presName="textA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49C47A5-55C5-4759-A3FB-E8E60E108EE9}" type="pres">
      <dgm:prSet presAssocID="{615F8718-B64A-4D7E-9539-B8B90358FBA8}" presName="circleA" presStyleLbl="node1" presStyleIdx="4" presStyleCnt="5"/>
      <dgm:spPr/>
    </dgm:pt>
    <dgm:pt modelId="{90FF2650-9B4E-4C93-800B-6A17A9036BCD}" type="pres">
      <dgm:prSet presAssocID="{615F8718-B64A-4D7E-9539-B8B90358FBA8}" presName="spaceA" presStyleCnt="0"/>
      <dgm:spPr/>
    </dgm:pt>
  </dgm:ptLst>
  <dgm:cxnLst>
    <dgm:cxn modelId="{7247E361-1BAF-4F0E-9762-F1A22B48B548}" type="presOf" srcId="{BDDEBE01-F1AC-4EB5-8885-DBD16C594891}" destId="{5881EFB1-B00F-455D-B8D0-04969A4FFFC0}" srcOrd="0" destOrd="0" presId="urn:microsoft.com/office/officeart/2005/8/layout/hProcess11"/>
    <dgm:cxn modelId="{5BCDED2E-DCDC-451F-86B4-89B3DD552464}" srcId="{BDDEBE01-F1AC-4EB5-8885-DBD16C594891}" destId="{615F8718-B64A-4D7E-9539-B8B90358FBA8}" srcOrd="4" destOrd="0" parTransId="{67F14FFD-77CF-4727-8870-466882F6F8E7}" sibTransId="{19060BD6-0214-4EAC-A061-7312C0AD8FFA}"/>
    <dgm:cxn modelId="{2E5E52AC-F5DA-4C17-AFCA-08C5C96C026D}" srcId="{BDDEBE01-F1AC-4EB5-8885-DBD16C594891}" destId="{E07FE0B3-0004-4301-B758-8BA6F15213A2}" srcOrd="0" destOrd="0" parTransId="{7458B0F5-ED9F-436E-8138-67728C7EC661}" sibTransId="{42201E9D-FBDE-4825-9EB7-FDC12123E13F}"/>
    <dgm:cxn modelId="{61EEA04D-7FF2-4717-A048-E97331CAFC80}" srcId="{BDDEBE01-F1AC-4EB5-8885-DBD16C594891}" destId="{A2BC9C9E-B8DA-42D4-965F-55FE036BCBAD}" srcOrd="2" destOrd="0" parTransId="{8E694991-DA65-4127-ADC4-8E5A616F844B}" sibTransId="{26BE6FC2-20E3-411E-B851-1E8F21592221}"/>
    <dgm:cxn modelId="{A74D9107-1AC4-45DC-BD7E-E39E95496CD8}" srcId="{BDDEBE01-F1AC-4EB5-8885-DBD16C594891}" destId="{2E18B9E6-EA07-4D08-A3D6-FAE93E88005F}" srcOrd="3" destOrd="0" parTransId="{D94AEF73-AED8-4BA9-B2B5-0B2EEA9A3616}" sibTransId="{97785F98-D2A0-4B6E-97ED-B6A98893A407}"/>
    <dgm:cxn modelId="{C19BBBF6-F9FE-4355-8B68-EEB0D4ABB130}" type="presOf" srcId="{464DFD66-7A02-4FE8-B142-6FD70392FB3A}" destId="{7DDF9DFE-1E8D-4B0B-A6D5-BFB2D626D0A1}" srcOrd="0" destOrd="0" presId="urn:microsoft.com/office/officeart/2005/8/layout/hProcess11"/>
    <dgm:cxn modelId="{FA549865-E15D-404D-BA1C-B561B1A95D18}" type="presOf" srcId="{A2BC9C9E-B8DA-42D4-965F-55FE036BCBAD}" destId="{1400FD8F-A2C7-4006-9242-A8C229EC3B18}" srcOrd="0" destOrd="0" presId="urn:microsoft.com/office/officeart/2005/8/layout/hProcess11"/>
    <dgm:cxn modelId="{8E4B8840-221A-4E89-88AB-0F8F8AF120A3}" srcId="{BDDEBE01-F1AC-4EB5-8885-DBD16C594891}" destId="{464DFD66-7A02-4FE8-B142-6FD70392FB3A}" srcOrd="1" destOrd="0" parTransId="{68D701F7-723D-4B2C-893F-8201722AC4F1}" sibTransId="{D0C01C2A-B689-40E7-B91D-747BDDA70D57}"/>
    <dgm:cxn modelId="{D1CDC1F1-08A6-4925-8A5B-905D0AC6DA9F}" type="presOf" srcId="{2E18B9E6-EA07-4D08-A3D6-FAE93E88005F}" destId="{E4C95FE6-3ECB-41E9-944E-7E3A2674BE31}" srcOrd="0" destOrd="0" presId="urn:microsoft.com/office/officeart/2005/8/layout/hProcess11"/>
    <dgm:cxn modelId="{F24FA661-8657-4103-99D3-CA0D441460FD}" type="presOf" srcId="{615F8718-B64A-4D7E-9539-B8B90358FBA8}" destId="{40DFFAE4-C662-4147-B51D-41A86153B402}" srcOrd="0" destOrd="0" presId="urn:microsoft.com/office/officeart/2005/8/layout/hProcess11"/>
    <dgm:cxn modelId="{C27C3123-08C1-4460-9D79-6F47D5989C2E}" type="presOf" srcId="{E07FE0B3-0004-4301-B758-8BA6F15213A2}" destId="{91ED4BB2-EC27-4D8C-9745-EA0F0D506604}" srcOrd="0" destOrd="0" presId="urn:microsoft.com/office/officeart/2005/8/layout/hProcess11"/>
    <dgm:cxn modelId="{4AAFAD4E-38C8-4FB8-BF68-DE6B9250EB15}" type="presParOf" srcId="{5881EFB1-B00F-455D-B8D0-04969A4FFFC0}" destId="{D56DA195-C251-4187-8FF0-FA0F62597B74}" srcOrd="0" destOrd="0" presId="urn:microsoft.com/office/officeart/2005/8/layout/hProcess11"/>
    <dgm:cxn modelId="{C1F7F660-071F-4265-9BC1-A0CD524BAE2E}" type="presParOf" srcId="{5881EFB1-B00F-455D-B8D0-04969A4FFFC0}" destId="{D8BA8CB9-4560-48D0-BA88-10CB292C71E1}" srcOrd="1" destOrd="0" presId="urn:microsoft.com/office/officeart/2005/8/layout/hProcess11"/>
    <dgm:cxn modelId="{F620FDDC-DBBD-4203-B19B-90A57A07C110}" type="presParOf" srcId="{D8BA8CB9-4560-48D0-BA88-10CB292C71E1}" destId="{D4848CDD-B8E7-41F3-98F8-7D5E8EF6EC8E}" srcOrd="0" destOrd="0" presId="urn:microsoft.com/office/officeart/2005/8/layout/hProcess11"/>
    <dgm:cxn modelId="{4768A438-09D0-4943-8345-148BFA63CB05}" type="presParOf" srcId="{D4848CDD-B8E7-41F3-98F8-7D5E8EF6EC8E}" destId="{91ED4BB2-EC27-4D8C-9745-EA0F0D506604}" srcOrd="0" destOrd="0" presId="urn:microsoft.com/office/officeart/2005/8/layout/hProcess11"/>
    <dgm:cxn modelId="{28B8E5F9-2AF0-404C-BF27-9273974441C8}" type="presParOf" srcId="{D4848CDD-B8E7-41F3-98F8-7D5E8EF6EC8E}" destId="{415FB236-3500-44CC-8525-952ABAE708BB}" srcOrd="1" destOrd="0" presId="urn:microsoft.com/office/officeart/2005/8/layout/hProcess11"/>
    <dgm:cxn modelId="{FC2B597F-1382-4A2B-9B5A-B8DE080CDFB4}" type="presParOf" srcId="{D4848CDD-B8E7-41F3-98F8-7D5E8EF6EC8E}" destId="{C9BF0E87-0350-4A33-80F7-C8BBD4A1932A}" srcOrd="2" destOrd="0" presId="urn:microsoft.com/office/officeart/2005/8/layout/hProcess11"/>
    <dgm:cxn modelId="{F40E226C-B116-4B3F-AAB8-518379E2DF16}" type="presParOf" srcId="{D8BA8CB9-4560-48D0-BA88-10CB292C71E1}" destId="{1BB26679-1133-4093-83BD-E0966A3CFC2B}" srcOrd="1" destOrd="0" presId="urn:microsoft.com/office/officeart/2005/8/layout/hProcess11"/>
    <dgm:cxn modelId="{BF252DCB-30C5-4302-BD0C-1901E410E5D4}" type="presParOf" srcId="{D8BA8CB9-4560-48D0-BA88-10CB292C71E1}" destId="{B265F5FC-E9FB-4B28-A3D4-1177EF0A9947}" srcOrd="2" destOrd="0" presId="urn:microsoft.com/office/officeart/2005/8/layout/hProcess11"/>
    <dgm:cxn modelId="{8D6AB87D-73B9-4130-A170-B160A43124DE}" type="presParOf" srcId="{B265F5FC-E9FB-4B28-A3D4-1177EF0A9947}" destId="{7DDF9DFE-1E8D-4B0B-A6D5-BFB2D626D0A1}" srcOrd="0" destOrd="0" presId="urn:microsoft.com/office/officeart/2005/8/layout/hProcess11"/>
    <dgm:cxn modelId="{E2287CA3-832F-4F4B-B1F5-0EE90B52F8FD}" type="presParOf" srcId="{B265F5FC-E9FB-4B28-A3D4-1177EF0A9947}" destId="{32FA02F7-635C-4EA1-B2FE-15DA473E4385}" srcOrd="1" destOrd="0" presId="urn:microsoft.com/office/officeart/2005/8/layout/hProcess11"/>
    <dgm:cxn modelId="{BC142D18-4106-4B0E-BE89-DCCAFC2E8602}" type="presParOf" srcId="{B265F5FC-E9FB-4B28-A3D4-1177EF0A9947}" destId="{4D80A152-51D3-4ACC-A01E-BBAB377F5A5C}" srcOrd="2" destOrd="0" presId="urn:microsoft.com/office/officeart/2005/8/layout/hProcess11"/>
    <dgm:cxn modelId="{300D0937-A787-4B0F-913D-AD2BD22425B5}" type="presParOf" srcId="{D8BA8CB9-4560-48D0-BA88-10CB292C71E1}" destId="{B3A1FA41-9B04-4968-A6EC-14E9B4167073}" srcOrd="3" destOrd="0" presId="urn:microsoft.com/office/officeart/2005/8/layout/hProcess11"/>
    <dgm:cxn modelId="{992AC421-D87E-492E-B34D-C9B77139465A}" type="presParOf" srcId="{D8BA8CB9-4560-48D0-BA88-10CB292C71E1}" destId="{A87621D9-8275-4CFD-B06B-B432E8DBCE03}" srcOrd="4" destOrd="0" presId="urn:microsoft.com/office/officeart/2005/8/layout/hProcess11"/>
    <dgm:cxn modelId="{40317F11-A63B-4EE6-BED0-482D00D87992}" type="presParOf" srcId="{A87621D9-8275-4CFD-B06B-B432E8DBCE03}" destId="{1400FD8F-A2C7-4006-9242-A8C229EC3B18}" srcOrd="0" destOrd="0" presId="urn:microsoft.com/office/officeart/2005/8/layout/hProcess11"/>
    <dgm:cxn modelId="{F8F59991-5089-4692-BFCE-F05C8A3143DC}" type="presParOf" srcId="{A87621D9-8275-4CFD-B06B-B432E8DBCE03}" destId="{52EEF8FE-9275-46AD-8120-7331CBB12055}" srcOrd="1" destOrd="0" presId="urn:microsoft.com/office/officeart/2005/8/layout/hProcess11"/>
    <dgm:cxn modelId="{9D2A329E-B4E0-4185-A306-4E4E4E6B413F}" type="presParOf" srcId="{A87621D9-8275-4CFD-B06B-B432E8DBCE03}" destId="{03D7F6C3-F31A-4672-AED3-E0E83D653604}" srcOrd="2" destOrd="0" presId="urn:microsoft.com/office/officeart/2005/8/layout/hProcess11"/>
    <dgm:cxn modelId="{E4B299C9-31F2-4659-BD2D-B9E3328511A6}" type="presParOf" srcId="{D8BA8CB9-4560-48D0-BA88-10CB292C71E1}" destId="{6B8DBC39-3E6C-46C6-8477-8A1ACAF296DA}" srcOrd="5" destOrd="0" presId="urn:microsoft.com/office/officeart/2005/8/layout/hProcess11"/>
    <dgm:cxn modelId="{10566169-E439-4DF6-BE69-E186E32E7C43}" type="presParOf" srcId="{D8BA8CB9-4560-48D0-BA88-10CB292C71E1}" destId="{40A825D8-D575-45F4-8E3E-01221B854DDB}" srcOrd="6" destOrd="0" presId="urn:microsoft.com/office/officeart/2005/8/layout/hProcess11"/>
    <dgm:cxn modelId="{E69970C7-95CC-4E52-B1C8-93C9681497E9}" type="presParOf" srcId="{40A825D8-D575-45F4-8E3E-01221B854DDB}" destId="{E4C95FE6-3ECB-41E9-944E-7E3A2674BE31}" srcOrd="0" destOrd="0" presId="urn:microsoft.com/office/officeart/2005/8/layout/hProcess11"/>
    <dgm:cxn modelId="{7194CE33-2694-4330-A8B7-2CBB5B409A6F}" type="presParOf" srcId="{40A825D8-D575-45F4-8E3E-01221B854DDB}" destId="{0B726AB5-034C-492F-8015-3458A0C45B68}" srcOrd="1" destOrd="0" presId="urn:microsoft.com/office/officeart/2005/8/layout/hProcess11"/>
    <dgm:cxn modelId="{17638158-FFEF-4253-88DE-48FDD767EE56}" type="presParOf" srcId="{40A825D8-D575-45F4-8E3E-01221B854DDB}" destId="{52DBE28C-6E9B-4E41-9049-10FE0AA7A766}" srcOrd="2" destOrd="0" presId="urn:microsoft.com/office/officeart/2005/8/layout/hProcess11"/>
    <dgm:cxn modelId="{1020C3E6-0337-4E1E-861F-A74103B222FB}" type="presParOf" srcId="{D8BA8CB9-4560-48D0-BA88-10CB292C71E1}" destId="{3B4E94A1-2086-45FA-9B51-31DE786BD1E5}" srcOrd="7" destOrd="0" presId="urn:microsoft.com/office/officeart/2005/8/layout/hProcess11"/>
    <dgm:cxn modelId="{ED550A58-AF32-462E-BCDE-6F9645ADFF19}" type="presParOf" srcId="{D8BA8CB9-4560-48D0-BA88-10CB292C71E1}" destId="{F63DA957-CDF4-4243-A74C-7C19598C3529}" srcOrd="8" destOrd="0" presId="urn:microsoft.com/office/officeart/2005/8/layout/hProcess11"/>
    <dgm:cxn modelId="{62B6904A-4EC4-49C4-BC7F-87C9971204D8}" type="presParOf" srcId="{F63DA957-CDF4-4243-A74C-7C19598C3529}" destId="{40DFFAE4-C662-4147-B51D-41A86153B402}" srcOrd="0" destOrd="0" presId="urn:microsoft.com/office/officeart/2005/8/layout/hProcess11"/>
    <dgm:cxn modelId="{9A6A0822-D111-4828-B120-6EB61501AB12}" type="presParOf" srcId="{F63DA957-CDF4-4243-A74C-7C19598C3529}" destId="{149C47A5-55C5-4759-A3FB-E8E60E108EE9}" srcOrd="1" destOrd="0" presId="urn:microsoft.com/office/officeart/2005/8/layout/hProcess11"/>
    <dgm:cxn modelId="{EAA5D911-465B-443F-BC67-04435E342892}" type="presParOf" srcId="{F63DA957-CDF4-4243-A74C-7C19598C3529}" destId="{90FF2650-9B4E-4C93-800B-6A17A9036BC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6DA195-C251-4187-8FF0-FA0F62597B74}">
      <dsp:nvSpPr>
        <dsp:cNvPr id="0" name=""/>
        <dsp:cNvSpPr/>
      </dsp:nvSpPr>
      <dsp:spPr>
        <a:xfrm>
          <a:off x="0" y="1532149"/>
          <a:ext cx="6970542" cy="2042866"/>
        </a:xfrm>
        <a:prstGeom prst="notchedRightArrow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ED4BB2-EC27-4D8C-9745-EA0F0D506604}">
      <dsp:nvSpPr>
        <dsp:cNvPr id="0" name=""/>
        <dsp:cNvSpPr/>
      </dsp:nvSpPr>
      <dsp:spPr>
        <a:xfrm>
          <a:off x="2756" y="0"/>
          <a:ext cx="1205379" cy="2042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latin typeface="Arial Narrow" panose="020B0606020202030204" pitchFamily="34" charset="0"/>
            </a:rPr>
            <a:t>SEP </a:t>
          </a:r>
          <a:r>
            <a:rPr lang="fr-FR" sz="1600" kern="1200" dirty="0" err="1" smtClean="0">
              <a:latin typeface="Arial Narrow" panose="020B0606020202030204" pitchFamily="34" charset="0"/>
            </a:rPr>
            <a:t>projects</a:t>
          </a:r>
          <a:r>
            <a:rPr lang="fr-FR" sz="1600" kern="1200" dirty="0" smtClean="0">
              <a:latin typeface="Arial Narrow" panose="020B0606020202030204" pitchFamily="34" charset="0"/>
            </a:rPr>
            <a:t>: </a:t>
          </a:r>
          <a:r>
            <a:rPr lang="fr-FR" sz="1600" kern="1200" dirty="0" err="1" smtClean="0">
              <a:latin typeface="Arial Narrow" panose="020B0606020202030204" pitchFamily="34" charset="0"/>
            </a:rPr>
            <a:t>Modernize</a:t>
          </a:r>
          <a:r>
            <a:rPr lang="fr-FR" sz="1600" kern="1200" dirty="0" smtClean="0">
              <a:latin typeface="Arial Narrow" panose="020B0606020202030204" pitchFamily="34" charset="0"/>
            </a:rPr>
            <a:t> National </a:t>
          </a:r>
          <a:r>
            <a:rPr lang="fr-FR" sz="1600" kern="1200" dirty="0" err="1" smtClean="0">
              <a:latin typeface="Arial Narrow" panose="020B0606020202030204" pitchFamily="34" charset="0"/>
            </a:rPr>
            <a:t>Herbarium</a:t>
          </a:r>
          <a:r>
            <a:rPr lang="fr-FR" sz="1600" kern="1200" dirty="0" smtClean="0">
              <a:latin typeface="Arial Narrow" panose="020B0606020202030204" pitchFamily="34" charset="0"/>
            </a:rPr>
            <a:t> and </a:t>
          </a:r>
          <a:r>
            <a:rPr lang="fr-FR" sz="1600" kern="1200" dirty="0" err="1" smtClean="0">
              <a:latin typeface="Arial Narrow" panose="020B0606020202030204" pitchFamily="34" charset="0"/>
            </a:rPr>
            <a:t>computarize</a:t>
          </a:r>
          <a:r>
            <a:rPr lang="fr-FR" sz="1600" kern="1200" dirty="0" smtClean="0">
              <a:latin typeface="Arial Narrow" panose="020B0606020202030204" pitchFamily="34" charset="0"/>
            </a:rPr>
            <a:t> </a:t>
          </a:r>
          <a:r>
            <a:rPr lang="fr-FR" sz="1600" kern="1200" dirty="0" err="1" smtClean="0">
              <a:latin typeface="Arial Narrow" panose="020B0606020202030204" pitchFamily="34" charset="0"/>
            </a:rPr>
            <a:t>sheets</a:t>
          </a:r>
          <a:r>
            <a:rPr lang="fr-FR" sz="1600" kern="1200" dirty="0" smtClean="0">
              <a:latin typeface="Arial Narrow" panose="020B0606020202030204" pitchFamily="34" charset="0"/>
            </a:rPr>
            <a:t> data</a:t>
          </a:r>
          <a:endParaRPr lang="fr-FR" sz="1600" kern="1200" dirty="0">
            <a:latin typeface="Arial Narrow" panose="020B0606020202030204" pitchFamily="34" charset="0"/>
          </a:endParaRPr>
        </a:p>
      </dsp:txBody>
      <dsp:txXfrm>
        <a:off x="2756" y="0"/>
        <a:ext cx="1205379" cy="2042866"/>
      </dsp:txXfrm>
    </dsp:sp>
    <dsp:sp modelId="{415FB236-3500-44CC-8525-952ABAE708BB}">
      <dsp:nvSpPr>
        <dsp:cNvPr id="0" name=""/>
        <dsp:cNvSpPr/>
      </dsp:nvSpPr>
      <dsp:spPr>
        <a:xfrm>
          <a:off x="350088" y="2298224"/>
          <a:ext cx="510716" cy="5107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DF9DFE-1E8D-4B0B-A6D5-BFB2D626D0A1}">
      <dsp:nvSpPr>
        <dsp:cNvPr id="0" name=""/>
        <dsp:cNvSpPr/>
      </dsp:nvSpPr>
      <dsp:spPr>
        <a:xfrm>
          <a:off x="1268405" y="3064299"/>
          <a:ext cx="1205379" cy="2042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rial Narrow" panose="020B0606020202030204" pitchFamily="34" charset="0"/>
            </a:rPr>
            <a:t>Join GBIF as Associate Participant</a:t>
          </a:r>
          <a:endParaRPr lang="fr-FR" sz="1600" kern="1200" dirty="0">
            <a:latin typeface="Arial Narrow" panose="020B0606020202030204" pitchFamily="34" charset="0"/>
          </a:endParaRPr>
        </a:p>
      </dsp:txBody>
      <dsp:txXfrm>
        <a:off x="1268405" y="3064299"/>
        <a:ext cx="1205379" cy="2042866"/>
      </dsp:txXfrm>
    </dsp:sp>
    <dsp:sp modelId="{32FA02F7-635C-4EA1-B2FE-15DA473E4385}">
      <dsp:nvSpPr>
        <dsp:cNvPr id="0" name=""/>
        <dsp:cNvSpPr/>
      </dsp:nvSpPr>
      <dsp:spPr>
        <a:xfrm>
          <a:off x="1615737" y="2298224"/>
          <a:ext cx="510716" cy="5107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00FD8F-A2C7-4006-9242-A8C229EC3B18}">
      <dsp:nvSpPr>
        <dsp:cNvPr id="0" name=""/>
        <dsp:cNvSpPr/>
      </dsp:nvSpPr>
      <dsp:spPr>
        <a:xfrm>
          <a:off x="2534054" y="0"/>
          <a:ext cx="1205379" cy="2042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err="1" smtClean="0">
              <a:latin typeface="Arial Narrow" panose="020B0606020202030204" pitchFamily="34" charset="0"/>
            </a:rPr>
            <a:t>Mentoring</a:t>
          </a:r>
          <a:r>
            <a:rPr lang="fr-FR" sz="1600" kern="1200" dirty="0" smtClean="0">
              <a:latin typeface="Arial Narrow" panose="020B0606020202030204" pitchFamily="34" charset="0"/>
            </a:rPr>
            <a:t> </a:t>
          </a:r>
          <a:r>
            <a:rPr lang="fr-FR" sz="1600" kern="1200" dirty="0" err="1" smtClean="0">
              <a:latin typeface="Arial Narrow" panose="020B0606020202030204" pitchFamily="34" charset="0"/>
            </a:rPr>
            <a:t>with</a:t>
          </a:r>
          <a:r>
            <a:rPr lang="fr-FR" sz="1600" kern="1200" dirty="0" smtClean="0">
              <a:latin typeface="Arial Narrow" panose="020B0606020202030204" pitchFamily="34" charset="0"/>
            </a:rPr>
            <a:t> GBIF France: Data publication </a:t>
          </a:r>
          <a:r>
            <a:rPr lang="fr-FR" sz="1600" kern="1200" dirty="0" err="1" smtClean="0">
              <a:latin typeface="Arial Narrow" panose="020B0606020202030204" pitchFamily="34" charset="0"/>
            </a:rPr>
            <a:t>starts</a:t>
          </a:r>
          <a:endParaRPr lang="fr-FR" sz="1600" kern="1200" dirty="0" smtClean="0">
            <a:latin typeface="Arial Narrow" panose="020B0606020202030204" pitchFamily="34" charset="0"/>
          </a:endParaRPr>
        </a:p>
      </dsp:txBody>
      <dsp:txXfrm>
        <a:off x="2534054" y="0"/>
        <a:ext cx="1205379" cy="2042866"/>
      </dsp:txXfrm>
    </dsp:sp>
    <dsp:sp modelId="{52EEF8FE-9275-46AD-8120-7331CBB12055}">
      <dsp:nvSpPr>
        <dsp:cNvPr id="0" name=""/>
        <dsp:cNvSpPr/>
      </dsp:nvSpPr>
      <dsp:spPr>
        <a:xfrm>
          <a:off x="2881385" y="2298224"/>
          <a:ext cx="510716" cy="5107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C95FE6-3ECB-41E9-944E-7E3A2674BE31}">
      <dsp:nvSpPr>
        <dsp:cNvPr id="0" name=""/>
        <dsp:cNvSpPr/>
      </dsp:nvSpPr>
      <dsp:spPr>
        <a:xfrm>
          <a:off x="3799702" y="3064299"/>
          <a:ext cx="1205379" cy="2042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err="1" smtClean="0">
              <a:latin typeface="Arial Narrow" panose="020B0606020202030204" pitchFamily="34" charset="0"/>
            </a:rPr>
            <a:t>Mentoring</a:t>
          </a:r>
          <a:r>
            <a:rPr lang="fr-FR" sz="1600" kern="1200" dirty="0" smtClean="0">
              <a:latin typeface="Arial Narrow" panose="020B0606020202030204" pitchFamily="34" charset="0"/>
            </a:rPr>
            <a:t> </a:t>
          </a:r>
          <a:r>
            <a:rPr lang="fr-FR" sz="1600" kern="1200" dirty="0" err="1" smtClean="0">
              <a:latin typeface="Arial Narrow" panose="020B0606020202030204" pitchFamily="34" charset="0"/>
            </a:rPr>
            <a:t>with</a:t>
          </a:r>
          <a:r>
            <a:rPr lang="fr-FR" sz="1600" kern="1200" dirty="0" smtClean="0">
              <a:latin typeface="Arial Narrow" panose="020B0606020202030204" pitchFamily="34" charset="0"/>
            </a:rPr>
            <a:t> </a:t>
          </a:r>
          <a:r>
            <a:rPr lang="fr-FR" sz="1600" kern="1200" dirty="0" err="1" smtClean="0">
              <a:latin typeface="Arial Narrow" panose="020B0606020202030204" pitchFamily="34" charset="0"/>
            </a:rPr>
            <a:t>Belgian</a:t>
          </a:r>
          <a:r>
            <a:rPr lang="fr-FR" sz="1600" kern="1200" dirty="0" smtClean="0">
              <a:latin typeface="Arial Narrow" panose="020B0606020202030204" pitchFamily="34" charset="0"/>
            </a:rPr>
            <a:t> BIF to train </a:t>
          </a:r>
          <a:r>
            <a:rPr lang="fr-FR" sz="1600" kern="1200" dirty="0" err="1" smtClean="0">
              <a:latin typeface="Arial Narrow" panose="020B0606020202030204" pitchFamily="34" charset="0"/>
            </a:rPr>
            <a:t>Node</a:t>
          </a:r>
          <a:r>
            <a:rPr lang="fr-FR" sz="1600" kern="1200" dirty="0" smtClean="0">
              <a:latin typeface="Arial Narrow" panose="020B0606020202030204" pitchFamily="34" charset="0"/>
            </a:rPr>
            <a:t> staff on GBIF </a:t>
          </a:r>
          <a:r>
            <a:rPr lang="fr-FR" sz="1600" kern="1200" dirty="0" err="1" smtClean="0">
              <a:latin typeface="Arial Narrow" panose="020B0606020202030204" pitchFamily="34" charset="0"/>
            </a:rPr>
            <a:t>tools</a:t>
          </a:r>
          <a:r>
            <a:rPr lang="fr-FR" sz="1600" kern="1200" dirty="0" smtClean="0">
              <a:latin typeface="Arial Narrow" panose="020B0606020202030204" pitchFamily="34" charset="0"/>
            </a:rPr>
            <a:t> and standards: IPT, </a:t>
          </a:r>
          <a:r>
            <a:rPr lang="fr-FR" sz="1600" kern="1200" dirty="0" err="1" smtClean="0">
              <a:latin typeface="Arial Narrow" panose="020B0606020202030204" pitchFamily="34" charset="0"/>
            </a:rPr>
            <a:t>DwCA</a:t>
          </a:r>
          <a:endParaRPr lang="fr-FR" sz="1600" kern="1200" dirty="0" smtClean="0">
            <a:latin typeface="Arial Narrow" panose="020B0606020202030204" pitchFamily="34" charset="0"/>
          </a:endParaRPr>
        </a:p>
      </dsp:txBody>
      <dsp:txXfrm>
        <a:off x="3799702" y="3064299"/>
        <a:ext cx="1205379" cy="2042866"/>
      </dsp:txXfrm>
    </dsp:sp>
    <dsp:sp modelId="{0B726AB5-034C-492F-8015-3458A0C45B68}">
      <dsp:nvSpPr>
        <dsp:cNvPr id="0" name=""/>
        <dsp:cNvSpPr/>
      </dsp:nvSpPr>
      <dsp:spPr>
        <a:xfrm>
          <a:off x="4147034" y="2298224"/>
          <a:ext cx="510716" cy="5107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DFFAE4-C662-4147-B51D-41A86153B402}">
      <dsp:nvSpPr>
        <dsp:cNvPr id="0" name=""/>
        <dsp:cNvSpPr/>
      </dsp:nvSpPr>
      <dsp:spPr>
        <a:xfrm>
          <a:off x="5065351" y="0"/>
          <a:ext cx="1205379" cy="2042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rial Narrow" panose="020B0606020202030204" pitchFamily="34" charset="0"/>
            </a:rPr>
            <a:t>Become Voting Participant</a:t>
          </a:r>
          <a:endParaRPr lang="fr-FR" sz="1600" kern="1200" dirty="0" smtClean="0">
            <a:latin typeface="Arial Narrow" panose="020B0606020202030204" pitchFamily="34" charset="0"/>
          </a:endParaRPr>
        </a:p>
      </dsp:txBody>
      <dsp:txXfrm>
        <a:off x="5065351" y="0"/>
        <a:ext cx="1205379" cy="2042866"/>
      </dsp:txXfrm>
    </dsp:sp>
    <dsp:sp modelId="{149C47A5-55C5-4759-A3FB-E8E60E108EE9}">
      <dsp:nvSpPr>
        <dsp:cNvPr id="0" name=""/>
        <dsp:cNvSpPr/>
      </dsp:nvSpPr>
      <dsp:spPr>
        <a:xfrm>
          <a:off x="5412682" y="2298224"/>
          <a:ext cx="510716" cy="5107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45D357-652C-AB41-8F95-13024464AB70}" type="datetimeFigureOut">
              <a:rPr lang="en-US" smtClean="0"/>
              <a:pPr/>
              <a:t>10/11/16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F35C4-CC97-7840-A522-E4995AD001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964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B5C11-D0F1-1F46-B28E-9084657905D0}" type="datetimeFigureOut">
              <a:rPr lang="en-US" smtClean="0"/>
              <a:pPr/>
              <a:t>10/11/16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0329C-91F7-CD43-B485-EB526DB269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24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0329C-91F7-CD43-B485-EB526DB269D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Togo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started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working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biodiversity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informatics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since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2008. The country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SEP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projects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modernize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national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herbarium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to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computarize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sheets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data. </a:t>
            </a:r>
          </a:p>
          <a:p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Then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2009, Togo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joined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GBIF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community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becoming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Associate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participant and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worked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respectively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GBIF France,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BelgianBIF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GBIF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Mauritanian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through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GBIF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Mentoring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projects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mentoring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projects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help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Togo’s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node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start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data publication, to train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node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staff on GBIF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tools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standards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like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IPT and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DwCA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started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building a national data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holders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network.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staff has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worked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continue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working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line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ministry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Ministry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Higher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education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research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in 2015 Togo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become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Voting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participant. </a:t>
            </a:r>
          </a:p>
          <a:p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june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2016 to 2018, the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node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national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grant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BID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project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funded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by EU, to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strengthen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national data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holders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network.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0329C-91F7-CD43-B485-EB526DB269D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mentoring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projects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the data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holders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network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built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but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unfortunately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doesn’t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work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data records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published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up to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now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low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aim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BID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project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Strengthen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network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helping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bring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together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national data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holders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data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publishing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to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strengthen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GBIF Togo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presence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the global network by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collecting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digitizing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cleaning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geo-referencing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publishing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more and more data records.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0329C-91F7-CD43-B485-EB526DB269D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achieve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aims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data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holders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node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staff,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scientists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politicians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decision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makers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need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sensitizing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the importance of data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mobilization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capacity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enhancement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data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analysis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use for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development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especially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health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education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environment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etc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0329C-91F7-CD43-B485-EB526DB269D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launch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meeting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presence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14 local media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called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relay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information on the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entire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national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territory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fr-F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- 21 -25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November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2016: First National Workshop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focusing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data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analysis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data uses.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next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February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another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workshop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talk about How to use data to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publish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Data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paper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The workshop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practice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end 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much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publishable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paper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scientist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participant.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0329C-91F7-CD43-B485-EB526DB269D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Otherwise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GBIF Togo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node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contributing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the BID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community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practice by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supporting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outreach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efforts and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gbif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community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document translations.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GBIF Togo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always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open for collaboration and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partnership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0329C-91F7-CD43-B485-EB526DB269D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Thanks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attention.</a:t>
            </a:r>
            <a:endParaRPr lang="fr-FR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0329C-91F7-CD43-B485-EB526DB269D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440597" y="6324600"/>
            <a:ext cx="8319500" cy="0"/>
          </a:xfrm>
          <a:prstGeom prst="line">
            <a:avLst/>
          </a:prstGeom>
          <a:ln w="31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8"/>
            <a:ext cx="8053388" cy="323851"/>
          </a:xfrm>
        </p:spPr>
        <p:txBody>
          <a:bodyPr lIns="0">
            <a:normAutofit/>
          </a:bodyPr>
          <a:lstStyle>
            <a:lvl1pPr marL="0" indent="0" algn="r">
              <a:buNone/>
              <a:defRPr sz="9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Location / date / NOTES / CAPTIONS / SOURCES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0597" y="2184401"/>
            <a:ext cx="8054116" cy="3234267"/>
          </a:xfrm>
        </p:spPr>
        <p:txBody>
          <a:bodyPr anchor="b" anchorCtr="0">
            <a:noAutofit/>
          </a:bodyPr>
          <a:lstStyle>
            <a:lvl1pPr algn="l">
              <a:defRPr sz="4400" b="1" i="0" cap="none">
                <a:solidFill>
                  <a:srgbClr val="509E2F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40597" y="5503334"/>
            <a:ext cx="8054116" cy="718991"/>
          </a:xfrm>
        </p:spPr>
        <p:txBody>
          <a:bodyPr lIns="0" rIns="0"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1" kern="1000" cap="none" spc="-50">
                <a:solidFill>
                  <a:schemeClr val="tx1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Presenter</a:t>
            </a:r>
            <a:br>
              <a:rPr lang="en-US" dirty="0" smtClean="0"/>
            </a:br>
            <a:r>
              <a:rPr lang="en-US" dirty="0" smtClean="0"/>
              <a:t>Title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9586" b="23848"/>
          <a:stretch/>
        </p:blipFill>
        <p:spPr>
          <a:xfrm>
            <a:off x="0" y="1706879"/>
            <a:ext cx="9144000" cy="2936241"/>
          </a:xfrm>
          <a:prstGeom prst="rect">
            <a:avLst/>
          </a:prstGeom>
          <a:ln>
            <a:noFill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/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636" y="80208"/>
            <a:ext cx="3793362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312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502720"/>
          </a:xfrm>
        </p:spPr>
        <p:txBody>
          <a:bodyPr anchor="t" anchorCtr="0">
            <a:normAutofit/>
          </a:bodyPr>
          <a:lstStyle>
            <a:lvl1pPr algn="l">
              <a:defRPr sz="2800" b="1" cap="all">
                <a:solidFill>
                  <a:srgbClr val="509E2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74735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20410"/>
            <a:ext cx="4040188" cy="45065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874735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20410"/>
            <a:ext cx="4041775" cy="450653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9"/>
            <a:ext cx="7156324" cy="383119"/>
          </a:xfrm>
        </p:spPr>
        <p:txBody>
          <a:bodyPr lIns="0" anchor="ctr" anchorCtr="0">
            <a:noAutofit/>
          </a:bodyPr>
          <a:lstStyle>
            <a:lvl1pPr marL="0" indent="0" algn="r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NOTES / CAPTIONS / SOURCES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837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>
            <a:normAutofit/>
          </a:bodyPr>
          <a:lstStyle>
            <a:lvl1pPr algn="l">
              <a:defRPr sz="2800" b="1" cap="all">
                <a:solidFill>
                  <a:srgbClr val="509E2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9"/>
            <a:ext cx="7156324" cy="383119"/>
          </a:xfrm>
        </p:spPr>
        <p:txBody>
          <a:bodyPr lIns="0" anchor="ctr" anchorCtr="0">
            <a:noAutofit/>
          </a:bodyPr>
          <a:lstStyle>
            <a:lvl1pPr marL="0" indent="0" algn="r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NOTES / CAPTIONS / SOURCES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200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9"/>
            <a:ext cx="7156324" cy="383119"/>
          </a:xfrm>
        </p:spPr>
        <p:txBody>
          <a:bodyPr lIns="0" anchor="ctr" anchorCtr="0">
            <a:noAutofit/>
          </a:bodyPr>
          <a:lstStyle>
            <a:lvl1pPr marL="0" indent="0" algn="r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NOTES / CAPTIONS / SOURCES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37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Autofit/>
          </a:bodyPr>
          <a:lstStyle>
            <a:lvl1pPr>
              <a:defRPr sz="4800">
                <a:solidFill>
                  <a:srgbClr val="509E2F"/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53858"/>
            <a:ext cx="6400800" cy="160667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611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7"/>
            <a:ext cx="8229600" cy="793915"/>
          </a:xfrm>
        </p:spPr>
        <p:txBody>
          <a:bodyPr anchor="t">
            <a:normAutofit/>
          </a:bodyPr>
          <a:lstStyle>
            <a:lvl1pPr algn="l">
              <a:defRPr sz="2800" b="1">
                <a:solidFill>
                  <a:srgbClr val="509E2F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9689"/>
            <a:ext cx="8229600" cy="4816476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/>
                <a:cs typeface="Arial Narrow"/>
              </a:defRPr>
            </a:lvl1pPr>
            <a:lvl2pPr>
              <a:defRPr>
                <a:latin typeface="Arial Narrow"/>
                <a:cs typeface="Arial Narrow"/>
              </a:defRPr>
            </a:lvl2pPr>
            <a:lvl3pPr>
              <a:defRPr>
                <a:latin typeface="Arial Narrow"/>
                <a:cs typeface="Arial Narrow"/>
              </a:defRPr>
            </a:lvl3pPr>
            <a:lvl4pPr>
              <a:defRPr>
                <a:latin typeface="Arial Narrow"/>
                <a:cs typeface="Arial Narrow"/>
              </a:defRPr>
            </a:lvl4pPr>
            <a:lvl5pPr>
              <a:defRPr>
                <a:latin typeface="Arial Narrow"/>
                <a:cs typeface="Arial Narrow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9"/>
            <a:ext cx="7156324" cy="383119"/>
          </a:xfrm>
        </p:spPr>
        <p:txBody>
          <a:bodyPr lIns="0" anchor="ctr" anchorCtr="0">
            <a:noAutofit/>
          </a:bodyPr>
          <a:lstStyle>
            <a:lvl1pPr marL="0" indent="0" algn="r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NOTES / CAPTIONS / SOURCES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072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k programme upd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893763"/>
          </a:xfrm>
        </p:spPr>
        <p:txBody>
          <a:bodyPr anchor="t" anchorCtr="0">
            <a:noAutofit/>
          </a:bodyPr>
          <a:lstStyle>
            <a:lvl1pPr algn="l">
              <a:defRPr sz="2800" b="1" cap="all">
                <a:solidFill>
                  <a:srgbClr val="509E2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1"/>
            <a:ext cx="4038600" cy="44497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1"/>
            <a:ext cx="4038600" cy="44497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9"/>
            <a:ext cx="7156324" cy="383119"/>
          </a:xfrm>
        </p:spPr>
        <p:txBody>
          <a:bodyPr lIns="0" anchor="ctr" anchorCtr="0">
            <a:noAutofit/>
          </a:bodyPr>
          <a:lstStyle>
            <a:lvl1pPr marL="0" indent="0" algn="r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NOTES / CAPTIONS / SOURCES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  <p:sp>
        <p:nvSpPr>
          <p:cNvPr id="9" name="Content Placeholder 20"/>
          <p:cNvSpPr>
            <a:spLocks noGrp="1"/>
          </p:cNvSpPr>
          <p:nvPr>
            <p:ph sz="quarter" idx="18" hasCustomPrompt="1"/>
          </p:nvPr>
        </p:nvSpPr>
        <p:spPr>
          <a:xfrm>
            <a:off x="1130300" y="927100"/>
            <a:ext cx="7556500" cy="749300"/>
          </a:xfrm>
          <a:solidFill>
            <a:srgbClr val="E0FFFF"/>
          </a:solidFill>
        </p:spPr>
        <p:txBody>
          <a:bodyPr/>
          <a:lstStyle>
            <a:lvl1pPr>
              <a:defRPr sz="1800" b="0" i="1">
                <a:solidFill>
                  <a:srgbClr val="1086C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mtClean="0"/>
              <a:t>Subhed</a:t>
            </a:r>
          </a:p>
        </p:txBody>
      </p:sp>
      <p:sp>
        <p:nvSpPr>
          <p:cNvPr id="12" name="Text Placeholder 22"/>
          <p:cNvSpPr>
            <a:spLocks noGrp="1"/>
          </p:cNvSpPr>
          <p:nvPr>
            <p:ph type="body" sz="quarter" idx="16" hasCustomPrompt="1"/>
          </p:nvPr>
        </p:nvSpPr>
        <p:spPr>
          <a:xfrm>
            <a:off x="-104635" y="-10949"/>
            <a:ext cx="550800" cy="7007225"/>
          </a:xfrm>
        </p:spPr>
        <p:txBody>
          <a:bodyPr vert="vert270" lIns="0" tIns="36000" rIns="0" bIns="36000">
            <a:noAutofit/>
          </a:bodyPr>
          <a:lstStyle>
            <a:lvl1pPr marL="0" algn="r" defTabSz="457200" rtl="0" eaLnBrk="1" latinLnBrk="0" hangingPunct="1">
              <a:defRPr lang="en-US" sz="4000" kern="1200" dirty="0" smtClean="0">
                <a:solidFill>
                  <a:srgbClr val="FDB002">
                    <a:alpha val="32000"/>
                  </a:srgbClr>
                </a:solidFill>
                <a:latin typeface="Arial"/>
                <a:ea typeface="+mn-ea"/>
                <a:cs typeface="Arial"/>
              </a:defRPr>
            </a:lvl1pPr>
          </a:lstStyle>
          <a:p>
            <a:pPr lvl="0"/>
            <a:r>
              <a:rPr lang="en-US" dirty="0" smtClean="0"/>
              <a:t>topic</a:t>
            </a:r>
          </a:p>
        </p:txBody>
      </p:sp>
    </p:spTree>
    <p:extLst>
      <p:ext uri="{BB962C8B-B14F-4D97-AF65-F5344CB8AC3E}">
        <p14:creationId xmlns:p14="http://schemas.microsoft.com/office/powerpoint/2010/main" val="1189526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oi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95050"/>
          </a:xfrm>
        </p:spPr>
        <p:txBody>
          <a:bodyPr/>
          <a:lstStyle>
            <a:lvl1pPr>
              <a:defRPr>
                <a:solidFill>
                  <a:srgbClr val="509E2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3" y="1309688"/>
            <a:ext cx="3765248" cy="4664629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9"/>
            <a:ext cx="7156324" cy="383119"/>
          </a:xfrm>
        </p:spPr>
        <p:txBody>
          <a:bodyPr lIns="0" anchor="ctr" anchorCtr="0">
            <a:noAutofit/>
          </a:bodyPr>
          <a:lstStyle>
            <a:lvl1pPr marL="0" indent="0" algn="r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NOTES / CAPTIONS / SOURCES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707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ree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7"/>
            <a:ext cx="8686800" cy="563563"/>
          </a:xfrm>
          <a:noFill/>
        </p:spPr>
        <p:txBody>
          <a:bodyPr lIns="457200" anchor="t">
            <a:normAutofit/>
          </a:bodyPr>
          <a:lstStyle>
            <a:lvl1pPr algn="l">
              <a:defRPr sz="2800" b="1">
                <a:solidFill>
                  <a:srgbClr val="509E2F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40597" y="6324600"/>
            <a:ext cx="6812890" cy="0"/>
          </a:xfrm>
          <a:prstGeom prst="line">
            <a:avLst/>
          </a:prstGeom>
          <a:ln w="31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9"/>
            <a:ext cx="7156324" cy="383119"/>
          </a:xfrm>
        </p:spPr>
        <p:txBody>
          <a:bodyPr lIns="0" anchor="ctr" anchorCtr="0">
            <a:noAutofit/>
          </a:bodyPr>
          <a:lstStyle>
            <a:lvl1pPr marL="0" indent="0" algn="r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NOTES / CAPTIONS / SOURCES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581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893763"/>
          </a:xfrm>
        </p:spPr>
        <p:txBody>
          <a:bodyPr anchor="t" anchorCtr="0">
            <a:noAutofit/>
          </a:bodyPr>
          <a:lstStyle>
            <a:lvl1pPr algn="l">
              <a:defRPr sz="2800" b="1" cap="all">
                <a:solidFill>
                  <a:srgbClr val="509E2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09689"/>
            <a:ext cx="4038600" cy="48164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09689"/>
            <a:ext cx="4038600" cy="48164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9"/>
            <a:ext cx="7156324" cy="383119"/>
          </a:xfrm>
        </p:spPr>
        <p:txBody>
          <a:bodyPr lIns="0" anchor="ctr" anchorCtr="0">
            <a:noAutofit/>
          </a:bodyPr>
          <a:lstStyle>
            <a:lvl1pPr marL="0" indent="0" algn="r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NOTES / CAPTIONS / SOURCES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800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69875"/>
          </a:xfrm>
        </p:spPr>
        <p:txBody>
          <a:bodyPr anchor="t" anchorCtr="0">
            <a:noAutofit/>
          </a:bodyPr>
          <a:lstStyle>
            <a:lvl1pPr algn="l">
              <a:defRPr sz="2800" b="1" cap="all">
                <a:solidFill>
                  <a:srgbClr val="509E2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2999" y="2940050"/>
            <a:ext cx="2628000" cy="31861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5399" y="2940050"/>
            <a:ext cx="2628000" cy="31861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1"/>
          </p:nvPr>
        </p:nvSpPr>
        <p:spPr>
          <a:xfrm>
            <a:off x="440598" y="2940050"/>
            <a:ext cx="2628000" cy="31861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40598" y="860425"/>
            <a:ext cx="2628040" cy="2079625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045359" y="860425"/>
            <a:ext cx="2628040" cy="2079625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242959" y="860425"/>
            <a:ext cx="2628040" cy="2079625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en-US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9"/>
            <a:ext cx="7156324" cy="383119"/>
          </a:xfrm>
        </p:spPr>
        <p:txBody>
          <a:bodyPr lIns="0" anchor="ctr" anchorCtr="0">
            <a:noAutofit/>
          </a:bodyPr>
          <a:lstStyle>
            <a:lvl1pPr marL="0" indent="0" algn="r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NOTES / CAPTIONS / SOURCES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357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-in-Use-Case-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  <p:sp>
        <p:nvSpPr>
          <p:cNvPr id="1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9"/>
            <a:ext cx="7156324" cy="383119"/>
          </a:xfrm>
        </p:spPr>
        <p:txBody>
          <a:bodyPr lIns="0" anchor="ctr" anchorCtr="0">
            <a:noAutofit/>
          </a:bodyPr>
          <a:lstStyle>
            <a:lvl1pPr marL="0" indent="0" algn="r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DOI or URL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536432" y="3875845"/>
            <a:ext cx="3960955" cy="2255434"/>
          </a:xfrm>
        </p:spPr>
        <p:txBody>
          <a:bodyPr/>
          <a:lstStyle>
            <a:lvl1pPr marL="180000" indent="-1800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 sz="24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Key points</a:t>
            </a:r>
          </a:p>
          <a:p>
            <a:pPr lvl="0"/>
            <a:r>
              <a:rPr lang="en-US" dirty="0" smtClean="0"/>
              <a:t>Highlighting</a:t>
            </a:r>
          </a:p>
          <a:p>
            <a:pPr lvl="0"/>
            <a:r>
              <a:rPr lang="en-US" dirty="0" smtClean="0"/>
              <a:t>Use case</a:t>
            </a:r>
          </a:p>
          <a:p>
            <a:pPr lvl="0"/>
            <a:endParaRPr lang="en-US" dirty="0" smtClean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7017425" y="274641"/>
            <a:ext cx="1669375" cy="163035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Logo / journal cover</a:t>
            </a:r>
            <a:endParaRPr lang="en-US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4" hasCustomPrompt="1"/>
          </p:nvPr>
        </p:nvSpPr>
        <p:spPr>
          <a:xfrm>
            <a:off x="4686300" y="1981200"/>
            <a:ext cx="4000500" cy="41497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Representative graphic / map / visual from article</a:t>
            </a:r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5" hasCustomPrompt="1"/>
          </p:nvPr>
        </p:nvSpPr>
        <p:spPr>
          <a:xfrm>
            <a:off x="536433" y="1981200"/>
            <a:ext cx="3960955" cy="1893888"/>
          </a:xfrm>
        </p:spPr>
        <p:txBody>
          <a:bodyPr/>
          <a:lstStyle/>
          <a:p>
            <a:r>
              <a:rPr lang="en-US" dirty="0" smtClean="0"/>
              <a:t>Species photo</a:t>
            </a: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 hasCustomPrompt="1"/>
          </p:nvPr>
        </p:nvSpPr>
        <p:spPr>
          <a:xfrm>
            <a:off x="-104635" y="-10949"/>
            <a:ext cx="550800" cy="7007225"/>
          </a:xfrm>
        </p:spPr>
        <p:txBody>
          <a:bodyPr vert="vert270" lIns="0" tIns="36000" rIns="0" bIns="36000">
            <a:noAutofit/>
          </a:bodyPr>
          <a:lstStyle>
            <a:lvl1pPr marL="0" algn="r" defTabSz="457200" rtl="0" eaLnBrk="1" latinLnBrk="0" hangingPunct="1">
              <a:defRPr lang="en-US" sz="4000" kern="1200" dirty="0" smtClean="0">
                <a:solidFill>
                  <a:srgbClr val="FDB002">
                    <a:alpha val="32000"/>
                  </a:srgbClr>
                </a:solidFill>
                <a:latin typeface="Arial"/>
                <a:ea typeface="+mn-ea"/>
                <a:cs typeface="Arial"/>
              </a:defRPr>
            </a:lvl1pPr>
          </a:lstStyle>
          <a:p>
            <a:pPr lvl="0"/>
            <a:r>
              <a:rPr lang="en-US" dirty="0" smtClean="0"/>
              <a:t>topic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7" hasCustomPrompt="1"/>
          </p:nvPr>
        </p:nvSpPr>
        <p:spPr>
          <a:xfrm>
            <a:off x="536433" y="274641"/>
            <a:ext cx="6480992" cy="1630359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/>
              <a:buNone/>
              <a:defRPr sz="32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Title/Author clipping or citation</a:t>
            </a:r>
          </a:p>
        </p:txBody>
      </p:sp>
    </p:spTree>
    <p:extLst>
      <p:ext uri="{BB962C8B-B14F-4D97-AF65-F5344CB8AC3E}">
        <p14:creationId xmlns:p14="http://schemas.microsoft.com/office/powerpoint/2010/main" val="591968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-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69875"/>
          </a:xfrm>
        </p:spPr>
        <p:txBody>
          <a:bodyPr anchor="t" anchorCtr="0">
            <a:noAutofit/>
          </a:bodyPr>
          <a:lstStyle>
            <a:lvl1pPr algn="l">
              <a:defRPr sz="2800" b="1" cap="all">
                <a:solidFill>
                  <a:srgbClr val="509E2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5399" y="860425"/>
            <a:ext cx="2628000" cy="52657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1"/>
          </p:nvPr>
        </p:nvSpPr>
        <p:spPr>
          <a:xfrm>
            <a:off x="440597" y="860425"/>
            <a:ext cx="5430401" cy="52657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9"/>
            <a:ext cx="7156324" cy="383119"/>
          </a:xfrm>
        </p:spPr>
        <p:txBody>
          <a:bodyPr lIns="0" anchor="ctr" anchorCtr="0">
            <a:noAutofit/>
          </a:bodyPr>
          <a:lstStyle>
            <a:lvl1pPr marL="0" indent="0" algn="r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NOTES / CAPTIONS / SOURCES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821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5988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800" b="1" kern="1200" cap="all">
          <a:solidFill>
            <a:srgbClr val="328127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Arial Narrow"/>
          <a:ea typeface="+mn-ea"/>
          <a:cs typeface="Arial Narrow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rial Narrow"/>
          <a:ea typeface="+mn-ea"/>
          <a:cs typeface="Arial Narrow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2400" kern="1200">
          <a:solidFill>
            <a:schemeClr val="tx1"/>
          </a:solidFill>
          <a:latin typeface="Arial Narrow"/>
          <a:ea typeface="+mn-ea"/>
          <a:cs typeface="Arial Narrow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 Narrow"/>
          <a:ea typeface="+mn-ea"/>
          <a:cs typeface="Arial Narrow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 Narrow"/>
          <a:ea typeface="+mn-ea"/>
          <a:cs typeface="Arial Narrow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4.png"/><Relationship Id="rId9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gbif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 smtClean="0"/>
              <a:t>Brazilia</a:t>
            </a:r>
            <a:r>
              <a:rPr lang="en-GB" dirty="0" smtClean="0"/>
              <a:t> GBIF, GB23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Togo: a BID national project in Africa</a:t>
            </a:r>
            <a:endParaRPr lang="en-GB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40596" y="5503334"/>
            <a:ext cx="8423485" cy="903814"/>
          </a:xfrm>
        </p:spPr>
        <p:txBody>
          <a:bodyPr/>
          <a:lstStyle/>
          <a:p>
            <a:r>
              <a:rPr lang="en-GB" sz="2000" dirty="0" err="1" smtClean="0"/>
              <a:t>Prof.</a:t>
            </a:r>
            <a:r>
              <a:rPr lang="en-GB" sz="2000" dirty="0" smtClean="0"/>
              <a:t> Pierre RADJI</a:t>
            </a:r>
          </a:p>
          <a:p>
            <a:r>
              <a:rPr lang="en-GB" sz="2000" dirty="0" smtClean="0"/>
              <a:t>Node Manager</a:t>
            </a:r>
          </a:p>
          <a:p>
            <a:r>
              <a:rPr lang="en-GB" sz="2000" dirty="0" smtClean="0"/>
              <a:t>GBIF TOGO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59945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GBIF Togo – Building our Node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70391484"/>
              </p:ext>
            </p:extLst>
          </p:nvPr>
        </p:nvGraphicFramePr>
        <p:xfrm>
          <a:off x="232104" y="1068552"/>
          <a:ext cx="6970542" cy="5107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5276" y="3478541"/>
            <a:ext cx="4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anose="020B0606020202030204" pitchFamily="34" charset="0"/>
              </a:rPr>
              <a:t>2008</a:t>
            </a:r>
            <a:endParaRPr lang="fr-FR" sz="1200" dirty="0">
              <a:latin typeface="Arial Narrow" panose="020B0606020202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77365" y="3484429"/>
            <a:ext cx="4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anose="020B0606020202030204" pitchFamily="34" charset="0"/>
              </a:rPr>
              <a:t>2009</a:t>
            </a:r>
            <a:endParaRPr lang="fr-FR" sz="1200" dirty="0">
              <a:latin typeface="Arial Narrow" panose="020B0606020202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35373" y="3481479"/>
            <a:ext cx="4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anose="020B0606020202030204" pitchFamily="34" charset="0"/>
              </a:rPr>
              <a:t>2011</a:t>
            </a:r>
            <a:endParaRPr lang="fr-FR" sz="1200" dirty="0">
              <a:latin typeface="Arial Narrow" panose="020B0606020202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00421" y="3487368"/>
            <a:ext cx="4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anose="020B0606020202030204" pitchFamily="34" charset="0"/>
              </a:rPr>
              <a:t>2013</a:t>
            </a:r>
            <a:endParaRPr lang="fr-FR" sz="1200" dirty="0">
              <a:latin typeface="Arial Narrow" panose="020B0606020202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72511" y="3484417"/>
            <a:ext cx="4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anose="020B0606020202030204" pitchFamily="34" charset="0"/>
              </a:rPr>
              <a:t>2015</a:t>
            </a:r>
            <a:endParaRPr lang="fr-FR" sz="1200" dirty="0">
              <a:latin typeface="Arial Narrow" panose="020B060602020203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237816" y="1927273"/>
            <a:ext cx="1786609" cy="329887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Arial Narrow" panose="020B0606020202030204" pitchFamily="34" charset="0"/>
              </a:rPr>
              <a:t>2016-2018: </a:t>
            </a:r>
            <a:r>
              <a:rPr lang="fr-FR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fr-FR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fr-FR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BID </a:t>
            </a:r>
            <a:r>
              <a:rPr lang="fr-FR" b="1" dirty="0">
                <a:solidFill>
                  <a:schemeClr val="tx1"/>
                </a:solidFill>
                <a:latin typeface="Arial Narrow" panose="020B0606020202030204" pitchFamily="34" charset="0"/>
              </a:rPr>
              <a:t>Project to </a:t>
            </a:r>
            <a:r>
              <a:rPr lang="fr-FR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strengthen</a:t>
            </a:r>
            <a:r>
              <a:rPr lang="fr-FR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fr-FR" b="1" dirty="0">
                <a:solidFill>
                  <a:schemeClr val="tx1"/>
                </a:solidFill>
                <a:latin typeface="Arial Narrow" panose="020B0606020202030204" pitchFamily="34" charset="0"/>
              </a:rPr>
              <a:t>national </a:t>
            </a:r>
            <a:r>
              <a:rPr lang="fr-FR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data </a:t>
            </a:r>
            <a:r>
              <a:rPr lang="fr-FR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holders</a:t>
            </a:r>
            <a:r>
              <a:rPr lang="fr-FR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network</a:t>
            </a:r>
            <a:endParaRPr lang="fr-F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7" name="Content Placeholder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2642" y="1964862"/>
            <a:ext cx="1100685" cy="51460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37223" y="4540100"/>
            <a:ext cx="844068" cy="57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42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BID national Project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26276"/>
            <a:ext cx="8342142" cy="2745392"/>
          </a:xfrm>
        </p:spPr>
        <p:txBody>
          <a:bodyPr>
            <a:normAutofit fontScale="70000" lnSpcReduction="20000"/>
          </a:bodyPr>
          <a:lstStyle/>
          <a:p>
            <a:r>
              <a:rPr lang="fr-FR" b="1" dirty="0" smtClean="0"/>
              <a:t>Participants</a:t>
            </a:r>
            <a:r>
              <a:rPr lang="fr-FR" dirty="0" smtClean="0"/>
              <a:t>: </a:t>
            </a:r>
          </a:p>
          <a:p>
            <a:pPr marL="457200" indent="-457200">
              <a:buFontTx/>
              <a:buChar char="-"/>
            </a:pPr>
            <a:r>
              <a:rPr lang="fr-FR" dirty="0" smtClean="0"/>
              <a:t>Local </a:t>
            </a:r>
            <a:r>
              <a:rPr lang="fr-FR" dirty="0" err="1" smtClean="0"/>
              <a:t>partners</a:t>
            </a:r>
            <a:r>
              <a:rPr lang="fr-FR" dirty="0" smtClean="0"/>
              <a:t>: 31 national institutions (data </a:t>
            </a:r>
            <a:r>
              <a:rPr lang="fr-FR" dirty="0" err="1" smtClean="0"/>
              <a:t>holders</a:t>
            </a:r>
            <a:r>
              <a:rPr lang="fr-FR" dirty="0" smtClean="0"/>
              <a:t>)</a:t>
            </a:r>
          </a:p>
          <a:p>
            <a:pPr marL="457200" indent="-457200">
              <a:buFontTx/>
              <a:buChar char="-"/>
            </a:pPr>
            <a:r>
              <a:rPr lang="fr-FR" dirty="0" smtClean="0"/>
              <a:t>GBIF </a:t>
            </a:r>
            <a:r>
              <a:rPr lang="fr-FR" dirty="0" err="1" smtClean="0"/>
              <a:t>Community</a:t>
            </a:r>
            <a:r>
              <a:rPr lang="fr-FR" dirty="0" smtClean="0"/>
              <a:t>: </a:t>
            </a:r>
            <a:r>
              <a:rPr lang="fr-FR" dirty="0" err="1" smtClean="0"/>
              <a:t>Belgian</a:t>
            </a:r>
            <a:r>
              <a:rPr lang="fr-FR" dirty="0" smtClean="0"/>
              <a:t> </a:t>
            </a:r>
            <a:r>
              <a:rPr lang="fr-FR" dirty="0" err="1" smtClean="0"/>
              <a:t>Biodiversity</a:t>
            </a:r>
            <a:r>
              <a:rPr lang="fr-FR" dirty="0" smtClean="0"/>
              <a:t> Platform, </a:t>
            </a:r>
            <a:r>
              <a:rPr lang="fr-FR" dirty="0" err="1" smtClean="0"/>
              <a:t>Canadensys</a:t>
            </a:r>
            <a:endParaRPr lang="fr-FR" dirty="0" smtClean="0"/>
          </a:p>
          <a:p>
            <a:r>
              <a:rPr lang="fr-FR" b="1" dirty="0" err="1" smtClean="0"/>
              <a:t>Aims</a:t>
            </a:r>
            <a:r>
              <a:rPr lang="fr-FR" dirty="0" smtClean="0"/>
              <a:t>:</a:t>
            </a:r>
          </a:p>
          <a:p>
            <a:r>
              <a:rPr lang="en-US" dirty="0"/>
              <a:t>Strengthen GBIF Togo by collecting, digitizing, cleaning, geo-referencing and publishing more than 100 000 </a:t>
            </a:r>
            <a:r>
              <a:rPr lang="en-US" dirty="0" smtClean="0"/>
              <a:t>records</a:t>
            </a:r>
          </a:p>
          <a:p>
            <a:r>
              <a:rPr lang="en-US" dirty="0" smtClean="0"/>
              <a:t>Strengthen data holders national network </a:t>
            </a:r>
            <a:r>
              <a:rPr lang="en-US" dirty="0"/>
              <a:t>helping to bring together national </a:t>
            </a:r>
            <a:r>
              <a:rPr lang="en-US" dirty="0" smtClean="0"/>
              <a:t>stakeholders </a:t>
            </a:r>
            <a:r>
              <a:rPr lang="en-US" dirty="0"/>
              <a:t>in data publishing</a:t>
            </a:r>
          </a:p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This </a:t>
            </a:r>
            <a:r>
              <a:rPr lang="en-US" dirty="0" err="1" smtClean="0"/>
              <a:t>programme</a:t>
            </a:r>
            <a:r>
              <a:rPr lang="en-US" dirty="0" smtClean="0"/>
              <a:t> is funded by the European Union</a:t>
            </a:r>
            <a:endParaRPr lang="fr-FR" dirty="0"/>
          </a:p>
        </p:txBody>
      </p:sp>
      <p:sp>
        <p:nvSpPr>
          <p:cNvPr id="5" name="AutoShape 2" descr="https://photos-3.dropbox.com/t/2/AABaBn1lkBXHKPiEPt797leDobIsr2QTxddtJIXSFqgqTQ/12/13704994/jpeg/32x32/1/_/1/2/DSC_0150.JPG/EImy1vUEGIIBIAIoAg/906LWxAZISQwweH1iPjM2548NFAx2R6FrYGwURvLZZM?size=800x600&amp;size_mode=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4" descr="https://photos-3.dropbox.com/t/2/AABaBn1lkBXHKPiEPt797leDobIsr2QTxddtJIXSFqgqTQ/12/13704994/jpeg/32x32/1/_/1/2/DSC_0150.JPG/EImy1vUEGIIBIAIoAg/906LWxAZISQwweH1iPjM2548NFAx2R6FrYGwURvLZZM?size=800x600&amp;size_mode=3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14"/>
          <a:stretch/>
        </p:blipFill>
        <p:spPr bwMode="auto">
          <a:xfrm>
            <a:off x="1709233" y="3671667"/>
            <a:ext cx="5620043" cy="2630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98657" y="5326770"/>
            <a:ext cx="1100685" cy="51460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8222" y="5841376"/>
            <a:ext cx="631559" cy="429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452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382575"/>
              </p:ext>
            </p:extLst>
          </p:nvPr>
        </p:nvGraphicFramePr>
        <p:xfrm>
          <a:off x="139957" y="106878"/>
          <a:ext cx="8856331" cy="6650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5296"/>
                <a:gridCol w="5511035"/>
              </a:tblGrid>
              <a:tr h="9613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dirty="0">
                          <a:effectLst/>
                          <a:latin typeface="Arial Narrow" panose="020B0606020202030204" pitchFamily="34" charset="0"/>
                        </a:rPr>
                        <a:t>Deliverables</a:t>
                      </a:r>
                      <a:endParaRPr lang="fr-FR" sz="2800" dirty="0">
                        <a:effectLst/>
                        <a:latin typeface="Arial Narrow" panose="020B0606020202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kern="1200" dirty="0">
                          <a:effectLst/>
                          <a:latin typeface="Arial Narrow" panose="020B0606020202030204" pitchFamily="34" charset="0"/>
                        </a:rPr>
                        <a:t>Activity description</a:t>
                      </a:r>
                      <a:endParaRPr lang="fr-FR" sz="2000" b="1" kern="1200" dirty="0">
                        <a:solidFill>
                          <a:schemeClr val="lt1"/>
                        </a:solidFill>
                        <a:effectLst/>
                        <a:latin typeface="Arial Narrow" panose="020B0606020202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9431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 smtClean="0">
                          <a:effectLst/>
                          <a:latin typeface="Arial Narrow" panose="020B0606020202030204" pitchFamily="34" charset="0"/>
                        </a:rPr>
                        <a:t>Deliverables </a:t>
                      </a:r>
                      <a:r>
                        <a:rPr lang="en-GB" sz="1600" dirty="0">
                          <a:effectLst/>
                          <a:latin typeface="Arial Narrow" panose="020B0606020202030204" pitchFamily="34" charset="0"/>
                        </a:rPr>
                        <a:t>for GOAL 1 - Establish or strengthen national biodiversity information facilities</a:t>
                      </a:r>
                      <a:endParaRPr lang="fr-FR" sz="2000" dirty="0">
                        <a:effectLst/>
                        <a:latin typeface="Arial Narrow" panose="020B0606020202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80770">
                <a:tc rowSpan="3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kern="1200" dirty="0" smtClean="0">
                          <a:effectLst/>
                          <a:latin typeface="Arial Narrow" panose="020B0606020202030204" pitchFamily="34" charset="0"/>
                        </a:rPr>
                        <a:t>Capacity </a:t>
                      </a:r>
                      <a:r>
                        <a:rPr lang="en-GB" sz="1200" kern="1200" dirty="0">
                          <a:effectLst/>
                          <a:latin typeface="Arial Narrow" panose="020B0606020202030204" pitchFamily="34" charset="0"/>
                        </a:rPr>
                        <a:t>enhancement (stakeholders, Node Team)</a:t>
                      </a:r>
                      <a:endParaRPr lang="fr-FR" sz="1200" kern="12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 smtClean="0">
                          <a:effectLst/>
                          <a:latin typeface="Arial Narrow" panose="020B0606020202030204" pitchFamily="34" charset="0"/>
                        </a:rPr>
                        <a:t>Sensitization </a:t>
                      </a:r>
                      <a:r>
                        <a:rPr lang="en-GB" sz="1200" dirty="0">
                          <a:effectLst/>
                          <a:latin typeface="Arial Narrow" panose="020B0606020202030204" pitchFamily="34" charset="0"/>
                        </a:rPr>
                        <a:t>workshop: Awareness of politicians and decision makers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* Operation and web presence administration</a:t>
                      </a:r>
                      <a:endParaRPr lang="fr-FR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* Achievement of national inventory of biodiversity data, </a:t>
                      </a:r>
                      <a:endParaRPr lang="fr-FR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* Strengthen IPT metadata publishing</a:t>
                      </a:r>
                      <a:endParaRPr lang="fr-FR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 Narrow" panose="020B0606020202030204" pitchFamily="34" charset="0"/>
                        </a:rPr>
                        <a:t>* Data </a:t>
                      </a:r>
                      <a:r>
                        <a:rPr lang="fr-FR" sz="1000" dirty="0" err="1">
                          <a:effectLst/>
                          <a:latin typeface="Arial Narrow" panose="020B0606020202030204" pitchFamily="34" charset="0"/>
                        </a:rPr>
                        <a:t>georeferencing</a:t>
                      </a:r>
                      <a:r>
                        <a:rPr lang="fr-FR" sz="1000" dirty="0">
                          <a:effectLst/>
                          <a:latin typeface="Arial Narrow" panose="020B0606020202030204" pitchFamily="34" charset="0"/>
                        </a:rPr>
                        <a:t> and data </a:t>
                      </a:r>
                      <a:r>
                        <a:rPr lang="fr-FR" sz="1000" dirty="0" err="1">
                          <a:effectLst/>
                          <a:latin typeface="Arial Narrow" panose="020B0606020202030204" pitchFamily="34" charset="0"/>
                        </a:rPr>
                        <a:t>papers</a:t>
                      </a:r>
                      <a:r>
                        <a:rPr lang="fr-FR" sz="1000" dirty="0">
                          <a:effectLst/>
                          <a:latin typeface="Arial Narrow" panose="020B0606020202030204" pitchFamily="34" charset="0"/>
                        </a:rPr>
                        <a:t> publication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8557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None/>
                      </a:pPr>
                      <a:r>
                        <a:rPr lang="en-US" sz="1000" dirty="0" smtClean="0">
                          <a:effectLst/>
                          <a:latin typeface="Arial Narrow" panose="020B0606020202030204" pitchFamily="34" charset="0"/>
                        </a:rPr>
                        <a:t>* GBIF </a:t>
                      </a: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structure and tools</a:t>
                      </a:r>
                      <a:endParaRPr lang="fr-FR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Arial Narrow" panose="020B0606020202030204" pitchFamily="34" charset="0"/>
                        </a:rPr>
                        <a:t>*</a:t>
                      </a:r>
                      <a:r>
                        <a:rPr lang="en-US" sz="10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Arial Narrow" panose="020B0606020202030204" pitchFamily="34" charset="0"/>
                        </a:rPr>
                        <a:t>Gain </a:t>
                      </a: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and benefits to publish data on </a:t>
                      </a:r>
                      <a:r>
                        <a:rPr lang="en-US" sz="1000" u="sng" dirty="0">
                          <a:effectLst/>
                          <a:latin typeface="Arial Narrow" panose="020B0606020202030204" pitchFamily="34" charset="0"/>
                          <a:hlinkClick r:id="rId3"/>
                        </a:rPr>
                        <a:t>www.gbif.org</a:t>
                      </a: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  <a:endParaRPr lang="fr-FR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Arial Narrow" panose="020B0606020202030204" pitchFamily="34" charset="0"/>
                        </a:rPr>
                        <a:t>*</a:t>
                      </a:r>
                      <a:r>
                        <a:rPr lang="en-US" sz="10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Arial Narrow" panose="020B0606020202030204" pitchFamily="34" charset="0"/>
                        </a:rPr>
                        <a:t>Setting </a:t>
                      </a: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up of national community of biodiversity data holders and users</a:t>
                      </a:r>
                      <a:endParaRPr lang="fr-FR" sz="1100" dirty="0">
                        <a:effectLst/>
                        <a:latin typeface="Arial Narrow" panose="020B0606020202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8077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* Importance of biodiversity data mobilization</a:t>
                      </a:r>
                      <a:endParaRPr lang="fr-FR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* Why and how to support mobilization effort?</a:t>
                      </a:r>
                      <a:endParaRPr lang="fr-FR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* Why and how to use Biodiversity data for development (science, health, management, etc.</a:t>
                      </a:r>
                      <a:endParaRPr lang="fr-FR" sz="1100" dirty="0">
                        <a:effectLst/>
                        <a:latin typeface="Arial Narrow" panose="020B0606020202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2947">
                <a:tc gridSpan="2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effectLst/>
                          <a:latin typeface="Arial Narrow" panose="020B0606020202030204" pitchFamily="34" charset="0"/>
                        </a:rPr>
                        <a:t>Deliverables for GOAL 2 - Increase available biodiversity data, within and beyond the grant period</a:t>
                      </a:r>
                      <a:endParaRPr lang="fr-FR" sz="1600" b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103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 smtClean="0">
                          <a:effectLst/>
                          <a:latin typeface="Arial Narrow" panose="020B0606020202030204" pitchFamily="34" charset="0"/>
                        </a:rPr>
                        <a:t>By </a:t>
                      </a:r>
                      <a:r>
                        <a:rPr lang="en-GB" sz="1200" dirty="0">
                          <a:effectLst/>
                          <a:latin typeface="Arial Narrow" panose="020B0606020202030204" pitchFamily="34" charset="0"/>
                        </a:rPr>
                        <a:t>publishing biodiversity data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  <a:latin typeface="Arial Narrow" panose="020B0606020202030204" pitchFamily="34" charset="0"/>
                        </a:rPr>
                        <a:t>By editing and publishing Data Papers coming from scientists and policy makers (Ministry of Environment)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 smtClean="0">
                          <a:effectLst/>
                          <a:latin typeface="Arial Narrow" panose="020B0606020202030204" pitchFamily="34" charset="0"/>
                        </a:rPr>
                        <a:t>* Implementation </a:t>
                      </a: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</a:rPr>
                        <a:t>of National metadata </a:t>
                      </a:r>
                      <a:r>
                        <a:rPr lang="en-GB" sz="1000" dirty="0" smtClean="0">
                          <a:effectLst/>
                          <a:latin typeface="Arial Narrow" panose="020B0606020202030204" pitchFamily="34" charset="0"/>
                        </a:rPr>
                        <a:t>catalogues</a:t>
                      </a:r>
                      <a:endParaRPr lang="fr-FR" sz="10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 smtClean="0">
                          <a:effectLst/>
                          <a:latin typeface="Arial Narrow" panose="020B0606020202030204" pitchFamily="34" charset="0"/>
                        </a:rPr>
                        <a:t>* Digitization </a:t>
                      </a: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</a:rPr>
                        <a:t>and publishing of Natural history collections (Botanical, Zoological, Entomological, etc.) </a:t>
                      </a:r>
                      <a:endParaRPr lang="en-GB" sz="10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indent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en-GB" sz="1000" dirty="0" smtClean="0">
                          <a:effectLst/>
                          <a:latin typeface="Arial Narrow" panose="020B0606020202030204" pitchFamily="34" charset="0"/>
                        </a:rPr>
                        <a:t>* Validation </a:t>
                      </a: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</a:rPr>
                        <a:t>and publishing of o</a:t>
                      </a: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observation data in Togo protected area: </a:t>
                      </a:r>
                      <a:r>
                        <a:rPr lang="en-GB" sz="1000" dirty="0" err="1">
                          <a:effectLst/>
                          <a:latin typeface="Arial Narrow" panose="020B0606020202030204" pitchFamily="34" charset="0"/>
                        </a:rPr>
                        <a:t>Oti-Keran</a:t>
                      </a: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Arial Narrow" panose="020B0606020202030204" pitchFamily="34" charset="0"/>
                        </a:rPr>
                        <a:t>Abdoulaye</a:t>
                      </a: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 ranked forest, </a:t>
                      </a:r>
                      <a:r>
                        <a:rPr lang="en-GB" sz="1000" dirty="0" err="1">
                          <a:effectLst/>
                          <a:latin typeface="Arial Narrow" panose="020B0606020202030204" pitchFamily="34" charset="0"/>
                        </a:rPr>
                        <a:t>Togodo</a:t>
                      </a: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</a:rPr>
                        <a:t> Fauna reserve, National Park, </a:t>
                      </a:r>
                      <a:r>
                        <a:rPr lang="en-GB" sz="1000" dirty="0" err="1">
                          <a:effectLst/>
                          <a:latin typeface="Arial Narrow" panose="020B0606020202030204" pitchFamily="34" charset="0"/>
                        </a:rPr>
                        <a:t>Fazao-Malfakassa</a:t>
                      </a: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</a:rPr>
                        <a:t> National Park, etc. </a:t>
                      </a:r>
                      <a:endParaRPr lang="en-GB" sz="10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indent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en-GB" sz="1000" dirty="0" smtClean="0">
                          <a:effectLst/>
                          <a:latin typeface="Arial Narrow" panose="020B0606020202030204" pitchFamily="34" charset="0"/>
                        </a:rPr>
                        <a:t>* Data </a:t>
                      </a: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</a:rPr>
                        <a:t>papers preparation by scientists</a:t>
                      </a:r>
                      <a:endParaRPr lang="fr-FR" sz="1000" dirty="0">
                        <a:effectLst/>
                        <a:latin typeface="Arial Narrow" panose="020B0606020202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3549">
                <a:tc gridSpan="2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effectLst/>
                          <a:latin typeface="Arial Narrow" panose="020B0606020202030204" pitchFamily="34" charset="0"/>
                        </a:rPr>
                        <a:t>Deliverables for GOAL 3 - Apply biodiversity data in response to national priorities</a:t>
                      </a:r>
                      <a:endParaRPr lang="fr-FR" sz="1600" b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807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GB" sz="1200" dirty="0">
                          <a:effectLst/>
                          <a:latin typeface="Arial Narrow" panose="020B0606020202030204" pitchFamily="34" charset="0"/>
                        </a:rPr>
                        <a:t>National survey to 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Arial Narrow" panose="020B0606020202030204" pitchFamily="34" charset="0"/>
                        </a:rPr>
                        <a:t>U</a:t>
                      </a:r>
                      <a:r>
                        <a:rPr lang="en-GB" sz="1200" dirty="0" smtClean="0">
                          <a:effectLst/>
                          <a:latin typeface="Arial Narrow" panose="020B0606020202030204" pitchFamily="34" charset="0"/>
                        </a:rPr>
                        <a:t>nderstand </a:t>
                      </a:r>
                      <a:r>
                        <a:rPr lang="en-GB" sz="1200" dirty="0">
                          <a:effectLst/>
                          <a:latin typeface="Arial Narrow" panose="020B0606020202030204" pitchFamily="34" charset="0"/>
                        </a:rPr>
                        <a:t>the biodiversity data </a:t>
                      </a:r>
                      <a:r>
                        <a:rPr lang="en-GB" sz="1200" dirty="0" smtClean="0">
                          <a:effectLst/>
                          <a:latin typeface="Arial Narrow" panose="020B0606020202030204" pitchFamily="34" charset="0"/>
                        </a:rPr>
                        <a:t>requirements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  <a:latin typeface="Arial Narrow" panose="020B0606020202030204" pitchFamily="34" charset="0"/>
                        </a:rPr>
                        <a:t>Data use understanding survey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000" dirty="0" smtClean="0">
                          <a:effectLst/>
                          <a:latin typeface="Arial Narrow" panose="020B0606020202030204" pitchFamily="34" charset="0"/>
                        </a:rPr>
                        <a:t>* National </a:t>
                      </a: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surveys followed by validation workshop to understand the biodiversity data requirements for education, research and health uses.</a:t>
                      </a:r>
                      <a:endParaRPr lang="fr-FR" sz="10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GB" sz="1000" dirty="0" smtClean="0">
                          <a:effectLst/>
                          <a:latin typeface="Arial Narrow" panose="020B0606020202030204" pitchFamily="34" charset="0"/>
                        </a:rPr>
                        <a:t>* Data </a:t>
                      </a: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</a:rPr>
                        <a:t>mobilized on protected area, urban ecology, minor plants, invasive plants are published on </a:t>
                      </a:r>
                      <a:r>
                        <a:rPr lang="en-GB" sz="1000" u="sng" dirty="0">
                          <a:effectLst/>
                          <a:latin typeface="Arial Narrow" panose="020B0606020202030204" pitchFamily="34" charset="0"/>
                          <a:hlinkClick r:id="rId3"/>
                        </a:rPr>
                        <a:t>www.gbif.org</a:t>
                      </a: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fr-FR" sz="1000" dirty="0">
                        <a:effectLst/>
                        <a:latin typeface="Arial Narrow" panose="020B0606020202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24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GB" sz="1200" dirty="0">
                          <a:effectLst/>
                          <a:latin typeface="Arial Narrow" panose="020B0606020202030204" pitchFamily="34" charset="0"/>
                        </a:rPr>
                        <a:t>Capacity enhancement in data analysis and data use is done (Data use promotion)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GB" sz="1000" dirty="0" smtClean="0">
                          <a:effectLst/>
                          <a:latin typeface="Arial Narrow" panose="020B0606020202030204" pitchFamily="34" charset="0"/>
                        </a:rPr>
                        <a:t>*</a:t>
                      </a:r>
                      <a:r>
                        <a:rPr lang="en-GB" sz="10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GB" sz="1000" dirty="0" smtClean="0">
                          <a:effectLst/>
                          <a:latin typeface="Arial Narrow" panose="020B0606020202030204" pitchFamily="34" charset="0"/>
                        </a:rPr>
                        <a:t>Workshop </a:t>
                      </a: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</a:rPr>
                        <a:t>on data analysis techniques</a:t>
                      </a:r>
                      <a:endParaRPr lang="fr-FR" sz="10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Arial Narrow" panose="020B0606020202030204" pitchFamily="34" charset="0"/>
                        </a:rPr>
                        <a:t>*</a:t>
                      </a:r>
                      <a:r>
                        <a:rPr lang="en-US" sz="10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Arial Narrow" panose="020B0606020202030204" pitchFamily="34" charset="0"/>
                        </a:rPr>
                        <a:t>Workshop </a:t>
                      </a: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and advocacy actions to promote data use (with </a:t>
                      </a:r>
                      <a:r>
                        <a:rPr lang="en-GB" sz="1000" dirty="0">
                          <a:effectLst/>
                          <a:latin typeface="Arial Narrow" panose="020B0606020202030204" pitchFamily="34" charset="0"/>
                        </a:rPr>
                        <a:t>policy makers, resources users and other biodiversity stakeholders)</a:t>
                      </a:r>
                      <a:endParaRPr lang="fr-FR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38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PROJECT PROGRESS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79715"/>
            <a:ext cx="8229600" cy="3071194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Tx/>
              <a:buChar char="-"/>
            </a:pPr>
            <a:r>
              <a:rPr lang="fr-FR" dirty="0" err="1"/>
              <a:t>June</a:t>
            </a:r>
            <a:r>
              <a:rPr lang="fr-FR" dirty="0"/>
              <a:t> to </a:t>
            </a:r>
            <a:r>
              <a:rPr lang="fr-FR" dirty="0" err="1" smtClean="0"/>
              <a:t>September</a:t>
            </a:r>
            <a:r>
              <a:rPr lang="fr-FR" dirty="0" smtClean="0"/>
              <a:t>: 3 Meeting </a:t>
            </a:r>
            <a:r>
              <a:rPr lang="fr-FR" dirty="0" err="1" smtClean="0"/>
              <a:t>with</a:t>
            </a:r>
            <a:r>
              <a:rPr lang="fr-FR" dirty="0" smtClean="0"/>
              <a:t> local </a:t>
            </a:r>
            <a:r>
              <a:rPr lang="fr-FR" dirty="0" err="1" smtClean="0"/>
              <a:t>partners</a:t>
            </a:r>
            <a:r>
              <a:rPr lang="fr-FR" dirty="0" smtClean="0"/>
              <a:t> </a:t>
            </a:r>
          </a:p>
          <a:p>
            <a:pPr marL="457200" indent="-457200">
              <a:buFontTx/>
              <a:buChar char="-"/>
            </a:pPr>
            <a:r>
              <a:rPr lang="fr-FR" dirty="0" err="1" smtClean="0"/>
              <a:t>June</a:t>
            </a:r>
            <a:r>
              <a:rPr lang="fr-FR" dirty="0" smtClean="0"/>
              <a:t> to </a:t>
            </a:r>
            <a:r>
              <a:rPr lang="fr-FR" dirty="0" err="1" smtClean="0"/>
              <a:t>October</a:t>
            </a:r>
            <a:r>
              <a:rPr lang="fr-FR" dirty="0" smtClean="0"/>
              <a:t>: Skype meeting, Email, </a:t>
            </a:r>
            <a:r>
              <a:rPr lang="fr-FR" dirty="0" err="1" smtClean="0"/>
              <a:t>GoogleDocs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external</a:t>
            </a:r>
            <a:r>
              <a:rPr lang="fr-FR" dirty="0" smtClean="0"/>
              <a:t> </a:t>
            </a:r>
            <a:r>
              <a:rPr lang="fr-FR" dirty="0" err="1" smtClean="0"/>
              <a:t>partners</a:t>
            </a:r>
            <a:endParaRPr lang="fr-FR" dirty="0" smtClean="0"/>
          </a:p>
          <a:p>
            <a:pPr marL="457200" indent="-457200">
              <a:buFontTx/>
              <a:buChar char="-"/>
            </a:pPr>
            <a:r>
              <a:rPr lang="fr-FR" dirty="0" err="1"/>
              <a:t>September</a:t>
            </a:r>
            <a:r>
              <a:rPr lang="fr-FR" dirty="0"/>
              <a:t> </a:t>
            </a:r>
            <a:r>
              <a:rPr lang="fr-FR" dirty="0" smtClean="0"/>
              <a:t>2016: </a:t>
            </a:r>
            <a:r>
              <a:rPr lang="fr-FR" dirty="0" err="1" smtClean="0"/>
              <a:t>Launching</a:t>
            </a:r>
            <a:r>
              <a:rPr lang="fr-FR" dirty="0" smtClean="0"/>
              <a:t> meeting/workshop </a:t>
            </a:r>
            <a:r>
              <a:rPr lang="fr-FR" dirty="0" err="1" smtClean="0"/>
              <a:t>with</a:t>
            </a:r>
            <a:r>
              <a:rPr lang="fr-FR" dirty="0" smtClean="0"/>
              <a:t> data </a:t>
            </a:r>
            <a:r>
              <a:rPr lang="fr-FR" dirty="0" err="1" smtClean="0"/>
              <a:t>holders</a:t>
            </a:r>
            <a:r>
              <a:rPr lang="fr-FR" dirty="0" smtClean="0"/>
              <a:t> (31 </a:t>
            </a:r>
            <a:r>
              <a:rPr lang="fr-FR" dirty="0" err="1" smtClean="0"/>
              <a:t>dh</a:t>
            </a:r>
            <a:r>
              <a:rPr lang="fr-FR" dirty="0" smtClean="0"/>
              <a:t> + 14 local media)</a:t>
            </a:r>
          </a:p>
          <a:p>
            <a:pPr marL="457200" indent="-457200">
              <a:buFontTx/>
              <a:buChar char="-"/>
            </a:pPr>
            <a:r>
              <a:rPr lang="fr-FR" dirty="0" err="1" smtClean="0"/>
              <a:t>October</a:t>
            </a:r>
            <a:r>
              <a:rPr lang="fr-FR" dirty="0" smtClean="0"/>
              <a:t>: First report in </a:t>
            </a:r>
            <a:r>
              <a:rPr lang="fr-FR" dirty="0" err="1" smtClean="0"/>
              <a:t>progress</a:t>
            </a:r>
            <a:endParaRPr lang="fr-FR" dirty="0" smtClean="0"/>
          </a:p>
          <a:p>
            <a:pPr marL="457200" indent="-457200">
              <a:buFontTx/>
              <a:buChar char="-"/>
            </a:pPr>
            <a:r>
              <a:rPr lang="fr-FR" dirty="0" err="1" smtClean="0">
                <a:solidFill>
                  <a:srgbClr val="FF0000"/>
                </a:solidFill>
              </a:rPr>
              <a:t>Coming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soon</a:t>
            </a:r>
            <a:endParaRPr lang="fr-FR" dirty="0" smtClean="0">
              <a:solidFill>
                <a:srgbClr val="FF0000"/>
              </a:solidFill>
            </a:endParaRPr>
          </a:p>
          <a:p>
            <a:pPr marL="1200150" lvl="1" indent="-457200">
              <a:buFontTx/>
              <a:buChar char="-"/>
            </a:pPr>
            <a:r>
              <a:rPr lang="fr-FR" dirty="0" smtClean="0"/>
              <a:t>21-25 </a:t>
            </a:r>
            <a:r>
              <a:rPr lang="fr-FR" dirty="0" err="1"/>
              <a:t>November</a:t>
            </a:r>
            <a:r>
              <a:rPr lang="fr-FR" dirty="0"/>
              <a:t> </a:t>
            </a:r>
            <a:r>
              <a:rPr lang="fr-FR" dirty="0" smtClean="0"/>
              <a:t>2016: First National Workshop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This </a:t>
            </a:r>
            <a:r>
              <a:rPr lang="en-US" dirty="0" err="1" smtClean="0"/>
              <a:t>programme</a:t>
            </a:r>
            <a:r>
              <a:rPr lang="en-US" dirty="0" smtClean="0"/>
              <a:t> is funded by the European Union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4050909"/>
            <a:ext cx="2450185" cy="2131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6924" y="4044536"/>
            <a:ext cx="3219017" cy="2137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568868" y="4050909"/>
            <a:ext cx="3575132" cy="2131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428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Togo’s contribution to the BID Community of Practice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09689"/>
            <a:ext cx="8229600" cy="2383537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Tx/>
              <a:buChar char="-"/>
            </a:pPr>
            <a:r>
              <a:rPr lang="en-US" dirty="0" smtClean="0"/>
              <a:t>Involved in mentoring at Kigali workshop and in BID community, </a:t>
            </a:r>
          </a:p>
          <a:p>
            <a:pPr marL="457200" indent="-457200">
              <a:buFontTx/>
              <a:buChar char="-"/>
            </a:pPr>
            <a:r>
              <a:rPr lang="en-US" dirty="0"/>
              <a:t>S</a:t>
            </a:r>
            <a:r>
              <a:rPr lang="en-US" dirty="0" smtClean="0"/>
              <a:t>upporting outreach efforts, </a:t>
            </a:r>
          </a:p>
          <a:p>
            <a:pPr marL="457200" indent="-457200">
              <a:buFontTx/>
              <a:buChar char="-"/>
            </a:pPr>
            <a:r>
              <a:rPr lang="en-US" dirty="0" smtClean="0"/>
              <a:t>Supporting GBIF community document translations (English – French)</a:t>
            </a:r>
          </a:p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 descr="T:\Photos\Meetings, conferences, workshops etc\2016\BID CE Workshop 1\Melianie Raymond\MRR_4561(1)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13053" y="3503221"/>
            <a:ext cx="4082045" cy="2721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2674" y="3796429"/>
            <a:ext cx="3240026" cy="2428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9842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 smtClean="0"/>
              <a:t>Brazilia</a:t>
            </a:r>
            <a:r>
              <a:rPr lang="en-GB" dirty="0" smtClean="0"/>
              <a:t> GBIF, GB23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Togo: a BID national project in Africa</a:t>
            </a:r>
            <a:endParaRPr lang="en-GB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40596" y="5503334"/>
            <a:ext cx="8423485" cy="903814"/>
          </a:xfrm>
        </p:spPr>
        <p:txBody>
          <a:bodyPr/>
          <a:lstStyle/>
          <a:p>
            <a:r>
              <a:rPr lang="en-GB" sz="2000" dirty="0" err="1" smtClean="0"/>
              <a:t>Prof.</a:t>
            </a:r>
            <a:r>
              <a:rPr lang="en-GB" sz="2000" dirty="0" smtClean="0"/>
              <a:t> Pierre RADJI</a:t>
            </a:r>
          </a:p>
          <a:p>
            <a:r>
              <a:rPr lang="en-GB" sz="2000" dirty="0" smtClean="0"/>
              <a:t>Node Manager</a:t>
            </a:r>
          </a:p>
          <a:p>
            <a:r>
              <a:rPr lang="en-GB" sz="2000" dirty="0" smtClean="0"/>
              <a:t>GBIF TOGO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35941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GBIF_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GBIF-PPT_2015</Template>
  <TotalTime>1855</TotalTime>
  <Words>981</Words>
  <Application>Microsoft Macintosh PowerPoint</Application>
  <PresentationFormat>On-screen Show (4:3)</PresentationFormat>
  <Paragraphs>94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GBIF_v2</vt:lpstr>
      <vt:lpstr>Togo: a BID national project in Africa</vt:lpstr>
      <vt:lpstr>GBIF Togo – Building our Node</vt:lpstr>
      <vt:lpstr>BID national Project</vt:lpstr>
      <vt:lpstr>PowerPoint Presentation</vt:lpstr>
      <vt:lpstr>PROJECT PROGRESS</vt:lpstr>
      <vt:lpstr>Togo’s contribution to the BID Community of Practice </vt:lpstr>
      <vt:lpstr>Togo: a BID national project in Africa</vt:lpstr>
    </vt:vector>
  </TitlesOfParts>
  <Company>Hewlett-Packard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Pierre Pierre</dc:creator>
  <cp:lastModifiedBy>Kyle Copas</cp:lastModifiedBy>
  <cp:revision>51</cp:revision>
  <dcterms:created xsi:type="dcterms:W3CDTF">2016-10-25T09:31:57Z</dcterms:created>
  <dcterms:modified xsi:type="dcterms:W3CDTF">2016-11-10T10:35:32Z</dcterms:modified>
</cp:coreProperties>
</file>